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18"/>
  </p:notesMasterIdLst>
  <p:sldIdLst>
    <p:sldId id="259" r:id="rId2"/>
    <p:sldId id="273" r:id="rId3"/>
    <p:sldId id="274" r:id="rId4"/>
    <p:sldId id="275" r:id="rId5"/>
    <p:sldId id="261" r:id="rId6"/>
    <p:sldId id="276" r:id="rId7"/>
    <p:sldId id="277" r:id="rId8"/>
    <p:sldId id="278" r:id="rId9"/>
    <p:sldId id="281" r:id="rId10"/>
    <p:sldId id="280" r:id="rId11"/>
    <p:sldId id="282" r:id="rId12"/>
    <p:sldId id="283" r:id="rId13"/>
    <p:sldId id="284" r:id="rId14"/>
    <p:sldId id="285" r:id="rId15"/>
    <p:sldId id="286"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28B"/>
    <a:srgbClr val="FAD0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30" autoAdjust="0"/>
    <p:restoredTop sz="60662" autoAdjust="0"/>
  </p:normalViewPr>
  <p:slideViewPr>
    <p:cSldViewPr snapToGrid="0">
      <p:cViewPr varScale="1">
        <p:scale>
          <a:sx n="70" d="100"/>
          <a:sy n="70" d="100"/>
        </p:scale>
        <p:origin x="246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F28825-C09C-4F1E-8A3E-25E8D6F5266E}" type="datetimeFigureOut">
              <a:rPr lang="sv-SE" smtClean="0"/>
              <a:t>2024-02-22</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AD5F04-74EE-48B7-AA87-23B510535D0D}" type="slidenum">
              <a:rPr lang="sv-SE" smtClean="0"/>
              <a:t>‹#›</a:t>
            </a:fld>
            <a:endParaRPr lang="sv-SE"/>
          </a:p>
        </p:txBody>
      </p:sp>
    </p:spTree>
    <p:extLst>
      <p:ext uri="{BB962C8B-B14F-4D97-AF65-F5344CB8AC3E}">
        <p14:creationId xmlns:p14="http://schemas.microsoft.com/office/powerpoint/2010/main" val="445699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samer.se/1001"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minoritet.se/judar"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minoritet.se/romer"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minoritet.se/tornedalingar"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minoritet.se/sverigefinnar"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Framtagen av Karin Skoglund i samarbete med </a:t>
            </a:r>
            <a:r>
              <a:rPr lang="sv-SE" dirty="0" err="1"/>
              <a:t>minoritet.se</a:t>
            </a:r>
            <a:r>
              <a:rPr lang="sv-SE" dirty="0"/>
              <a:t> på uppdrag av Sametinget 2022.</a:t>
            </a:r>
          </a:p>
        </p:txBody>
      </p:sp>
      <p:sp>
        <p:nvSpPr>
          <p:cNvPr id="4" name="Platshållare för bildnummer 3"/>
          <p:cNvSpPr>
            <a:spLocks noGrp="1"/>
          </p:cNvSpPr>
          <p:nvPr>
            <p:ph type="sldNum" sz="quarter" idx="5"/>
          </p:nvPr>
        </p:nvSpPr>
        <p:spPr/>
        <p:txBody>
          <a:bodyPr/>
          <a:lstStyle/>
          <a:p>
            <a:fld id="{23AD5F04-74EE-48B7-AA87-23B510535D0D}" type="slidenum">
              <a:rPr lang="sv-SE" smtClean="0"/>
              <a:t>1</a:t>
            </a:fld>
            <a:endParaRPr lang="sv-SE"/>
          </a:p>
        </p:txBody>
      </p:sp>
    </p:spTree>
    <p:extLst>
      <p:ext uri="{BB962C8B-B14F-4D97-AF65-F5344CB8AC3E}">
        <p14:creationId xmlns:p14="http://schemas.microsoft.com/office/powerpoint/2010/main" val="13067535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200" b="0" kern="1200" dirty="0">
                <a:solidFill>
                  <a:schemeClr val="tx1"/>
                </a:solidFill>
                <a:effectLst/>
                <a:latin typeface="+mn-lt"/>
                <a:ea typeface="+mn-ea"/>
                <a:cs typeface="+mn-cs"/>
              </a:rPr>
              <a:t>På bilden ser ni barn som säger </a:t>
            </a:r>
            <a:r>
              <a:rPr lang="sv-SE" sz="1200" b="0" u="none" kern="1200" dirty="0">
                <a:solidFill>
                  <a:schemeClr val="tx1"/>
                </a:solidFill>
                <a:effectLst/>
                <a:latin typeface="+mn-lt"/>
                <a:ea typeface="+mn-ea"/>
                <a:cs typeface="+mn-cs"/>
              </a:rPr>
              <a:t>Hej </a:t>
            </a:r>
            <a:r>
              <a:rPr lang="sv-SE" sz="1200" b="0" kern="1200" dirty="0">
                <a:solidFill>
                  <a:schemeClr val="tx1"/>
                </a:solidFill>
                <a:effectLst/>
                <a:latin typeface="+mn-lt"/>
                <a:ea typeface="+mn-ea"/>
                <a:cs typeface="+mn-cs"/>
              </a:rPr>
              <a:t>på sina nationella minoritetsspråk.</a:t>
            </a:r>
          </a:p>
          <a:p>
            <a:endParaRPr lang="sv-SE" dirty="0"/>
          </a:p>
          <a:p>
            <a:r>
              <a:rPr lang="sv-SE" dirty="0"/>
              <a:t>Finska	</a:t>
            </a:r>
            <a:r>
              <a:rPr lang="sv-SE" dirty="0" err="1"/>
              <a:t>Heippa</a:t>
            </a:r>
            <a:endParaRPr lang="sv-SE" dirty="0"/>
          </a:p>
          <a:p>
            <a:endParaRPr lang="sv-SE" dirty="0"/>
          </a:p>
          <a:p>
            <a:r>
              <a:rPr lang="sv-SE" sz="1200" b="0" i="0" kern="1200" dirty="0">
                <a:solidFill>
                  <a:schemeClr val="tx1"/>
                </a:solidFill>
                <a:effectLst/>
                <a:latin typeface="+mn-lt"/>
                <a:ea typeface="+mn-ea"/>
                <a:cs typeface="+mn-cs"/>
              </a:rPr>
              <a:t>Nordsamiska	Bures</a:t>
            </a:r>
          </a:p>
          <a:p>
            <a:r>
              <a:rPr lang="sv-SE" sz="1200" b="0" i="0" kern="1200" dirty="0" err="1">
                <a:solidFill>
                  <a:schemeClr val="tx1"/>
                </a:solidFill>
                <a:effectLst/>
                <a:latin typeface="+mn-lt"/>
                <a:ea typeface="+mn-ea"/>
                <a:cs typeface="+mn-cs"/>
              </a:rPr>
              <a:t>Lulesamiska</a:t>
            </a:r>
            <a:r>
              <a:rPr lang="sv-SE" sz="1200" b="0" i="0" kern="1200" dirty="0">
                <a:solidFill>
                  <a:schemeClr val="tx1"/>
                </a:solidFill>
                <a:effectLst/>
                <a:latin typeface="+mn-lt"/>
                <a:ea typeface="+mn-ea"/>
                <a:cs typeface="+mn-cs"/>
              </a:rPr>
              <a:t>	</a:t>
            </a:r>
            <a:r>
              <a:rPr lang="sv-SE" sz="1200" b="0" i="0" kern="1200" dirty="0" err="1">
                <a:solidFill>
                  <a:schemeClr val="tx1"/>
                </a:solidFill>
                <a:effectLst/>
                <a:latin typeface="+mn-lt"/>
                <a:ea typeface="+mn-ea"/>
                <a:cs typeface="+mn-cs"/>
              </a:rPr>
              <a:t>Buoris</a:t>
            </a:r>
            <a:endParaRPr lang="sv-SE" sz="1200" b="0" i="0" kern="1200" dirty="0">
              <a:solidFill>
                <a:schemeClr val="tx1"/>
              </a:solidFill>
              <a:effectLst/>
              <a:latin typeface="+mn-lt"/>
              <a:ea typeface="+mn-ea"/>
              <a:cs typeface="+mn-cs"/>
            </a:endParaRPr>
          </a:p>
          <a:p>
            <a:r>
              <a:rPr lang="sv-SE" sz="1200" b="0" i="0" kern="1200" dirty="0" err="1">
                <a:solidFill>
                  <a:schemeClr val="tx1"/>
                </a:solidFill>
                <a:effectLst/>
                <a:latin typeface="+mn-lt"/>
                <a:ea typeface="+mn-ea"/>
                <a:cs typeface="+mn-cs"/>
              </a:rPr>
              <a:t>Pitesamiska</a:t>
            </a:r>
            <a:r>
              <a:rPr lang="sv-SE" sz="1200" b="0" i="0" kern="1200" dirty="0">
                <a:solidFill>
                  <a:schemeClr val="tx1"/>
                </a:solidFill>
                <a:effectLst/>
                <a:latin typeface="+mn-lt"/>
                <a:ea typeface="+mn-ea"/>
                <a:cs typeface="+mn-cs"/>
              </a:rPr>
              <a:t>	</a:t>
            </a:r>
            <a:r>
              <a:rPr lang="sv-SE" sz="1200" b="0" i="0" kern="1200" dirty="0" err="1">
                <a:solidFill>
                  <a:schemeClr val="tx1"/>
                </a:solidFill>
                <a:effectLst/>
                <a:latin typeface="+mn-lt"/>
                <a:ea typeface="+mn-ea"/>
                <a:cs typeface="+mn-cs"/>
              </a:rPr>
              <a:t>Burist</a:t>
            </a:r>
            <a:endParaRPr lang="sv-SE" sz="1200" b="0" i="0" kern="1200" dirty="0">
              <a:solidFill>
                <a:schemeClr val="tx1"/>
              </a:solidFill>
              <a:effectLst/>
              <a:latin typeface="+mn-lt"/>
              <a:ea typeface="+mn-ea"/>
              <a:cs typeface="+mn-cs"/>
            </a:endParaRPr>
          </a:p>
          <a:p>
            <a:r>
              <a:rPr lang="sv-SE" sz="1200" b="0" i="0" kern="1200" dirty="0">
                <a:solidFill>
                  <a:schemeClr val="tx1"/>
                </a:solidFill>
                <a:effectLst/>
                <a:latin typeface="+mn-lt"/>
                <a:ea typeface="+mn-ea"/>
                <a:cs typeface="+mn-cs"/>
              </a:rPr>
              <a:t>Umesamiska	</a:t>
            </a:r>
            <a:r>
              <a:rPr lang="sv-SE" sz="1200" b="0" i="0" kern="1200" dirty="0" err="1">
                <a:solidFill>
                  <a:schemeClr val="tx1"/>
                </a:solidFill>
                <a:effectLst/>
                <a:latin typeface="+mn-lt"/>
                <a:ea typeface="+mn-ea"/>
                <a:cs typeface="+mn-cs"/>
              </a:rPr>
              <a:t>Bürest</a:t>
            </a:r>
            <a:endParaRPr lang="sv-SE" sz="1200" b="0" i="0" kern="1200" dirty="0">
              <a:solidFill>
                <a:schemeClr val="tx1"/>
              </a:solidFill>
              <a:effectLst/>
              <a:latin typeface="+mn-lt"/>
              <a:ea typeface="+mn-ea"/>
              <a:cs typeface="+mn-cs"/>
            </a:endParaRPr>
          </a:p>
          <a:p>
            <a:r>
              <a:rPr lang="sv-SE" sz="1200" b="0" i="0" kern="1200" dirty="0">
                <a:solidFill>
                  <a:schemeClr val="tx1"/>
                </a:solidFill>
                <a:effectLst/>
                <a:latin typeface="+mn-lt"/>
                <a:ea typeface="+mn-ea"/>
                <a:cs typeface="+mn-cs"/>
              </a:rPr>
              <a:t>Sydsamiska	</a:t>
            </a:r>
            <a:r>
              <a:rPr lang="sv-SE" sz="1200" b="0" i="0" kern="1200" dirty="0" err="1">
                <a:solidFill>
                  <a:schemeClr val="tx1"/>
                </a:solidFill>
                <a:effectLst/>
                <a:latin typeface="+mn-lt"/>
                <a:ea typeface="+mn-ea"/>
                <a:cs typeface="+mn-cs"/>
              </a:rPr>
              <a:t>Haaj</a:t>
            </a:r>
            <a:endParaRPr lang="sv-SE" sz="1200" b="0" i="0" kern="1200" dirty="0">
              <a:solidFill>
                <a:schemeClr val="tx1"/>
              </a:solidFill>
              <a:effectLst/>
              <a:latin typeface="+mn-lt"/>
              <a:ea typeface="+mn-ea"/>
              <a:cs typeface="+mn-cs"/>
            </a:endParaRPr>
          </a:p>
          <a:p>
            <a:endParaRPr lang="sv-SE" sz="1200" b="0" i="0" kern="1200" dirty="0">
              <a:solidFill>
                <a:schemeClr val="tx1"/>
              </a:solidFill>
              <a:effectLst/>
              <a:latin typeface="+mn-lt"/>
              <a:ea typeface="+mn-ea"/>
              <a:cs typeface="+mn-cs"/>
            </a:endParaRPr>
          </a:p>
          <a:p>
            <a:r>
              <a:rPr lang="sv-SE" dirty="0"/>
              <a:t>Meänkieli	</a:t>
            </a:r>
            <a:r>
              <a:rPr lang="sv-SE" dirty="0" err="1"/>
              <a:t>Hei</a:t>
            </a:r>
            <a:endParaRPr lang="sv-SE" dirty="0"/>
          </a:p>
          <a:p>
            <a:endParaRPr lang="sv-SE" dirty="0"/>
          </a:p>
          <a:p>
            <a:r>
              <a:rPr lang="sv-SE" dirty="0"/>
              <a:t>Jiddisch	</a:t>
            </a:r>
            <a:r>
              <a:rPr lang="sv-SE" dirty="0" err="1"/>
              <a:t>Shólem</a:t>
            </a:r>
            <a:r>
              <a:rPr lang="sv-SE" dirty="0"/>
              <a:t> </a:t>
            </a:r>
            <a:r>
              <a:rPr lang="sv-SE" dirty="0" err="1"/>
              <a:t>aléichem</a:t>
            </a:r>
            <a:endParaRPr lang="sv-SE" dirty="0"/>
          </a:p>
          <a:p>
            <a:endParaRPr lang="sv-SE"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sz="1200" b="0" kern="1200" dirty="0">
                <a:solidFill>
                  <a:schemeClr val="tx1"/>
                </a:solidFill>
                <a:effectLst/>
                <a:latin typeface="+mn-lt"/>
                <a:ea typeface="+mn-ea"/>
                <a:cs typeface="+mn-cs"/>
              </a:rPr>
              <a:t>Romani	</a:t>
            </a:r>
            <a:r>
              <a:rPr lang="sv-SE" sz="1200" b="0" kern="1200" dirty="0" err="1">
                <a:solidFill>
                  <a:schemeClr val="tx1"/>
                </a:solidFill>
                <a:effectLst/>
                <a:latin typeface="+mn-lt"/>
                <a:ea typeface="+mn-ea"/>
                <a:cs typeface="+mn-cs"/>
              </a:rPr>
              <a:t>Tsihko</a:t>
            </a:r>
            <a:r>
              <a:rPr lang="sv-SE" sz="1200" b="0" kern="1200" dirty="0">
                <a:solidFill>
                  <a:schemeClr val="tx1"/>
                </a:solidFill>
                <a:effectLst/>
                <a:latin typeface="+mn-lt"/>
                <a:ea typeface="+mn-ea"/>
                <a:cs typeface="+mn-cs"/>
              </a:rPr>
              <a:t> </a:t>
            </a:r>
            <a:r>
              <a:rPr lang="sv-SE" sz="1200" b="0" kern="1200" dirty="0" err="1">
                <a:solidFill>
                  <a:schemeClr val="tx1"/>
                </a:solidFill>
                <a:effectLst/>
                <a:latin typeface="+mn-lt"/>
                <a:ea typeface="+mn-ea"/>
                <a:cs typeface="+mn-cs"/>
              </a:rPr>
              <a:t>dives</a:t>
            </a:r>
            <a:r>
              <a:rPr lang="sv-SE" sz="1200" b="0" kern="1200" dirty="0">
                <a:solidFill>
                  <a:schemeClr val="tx1"/>
                </a:solidFill>
                <a:effectLst/>
                <a:latin typeface="+mn-lt"/>
                <a:ea typeface="+mn-ea"/>
                <a:cs typeface="+mn-cs"/>
              </a:rPr>
              <a:t/>
            </a:r>
            <a:br>
              <a:rPr lang="sv-SE" sz="1200" b="0" kern="1200" dirty="0">
                <a:solidFill>
                  <a:schemeClr val="tx1"/>
                </a:solidFill>
                <a:effectLst/>
                <a:latin typeface="+mn-lt"/>
                <a:ea typeface="+mn-ea"/>
                <a:cs typeface="+mn-cs"/>
              </a:rPr>
            </a:br>
            <a:r>
              <a:rPr lang="sv-SE" sz="1200" b="0" kern="1200" dirty="0" err="1">
                <a:solidFill>
                  <a:schemeClr val="tx1"/>
                </a:solidFill>
                <a:effectLst/>
                <a:latin typeface="+mn-lt"/>
                <a:ea typeface="+mn-ea"/>
                <a:cs typeface="+mn-cs"/>
              </a:rPr>
              <a:t>Kelderasch</a:t>
            </a:r>
            <a:r>
              <a:rPr lang="sv-SE" sz="1200" b="0" kern="1200" dirty="0">
                <a:solidFill>
                  <a:schemeClr val="tx1"/>
                </a:solidFill>
                <a:effectLst/>
                <a:latin typeface="+mn-lt"/>
                <a:ea typeface="+mn-ea"/>
                <a:cs typeface="+mn-cs"/>
              </a:rPr>
              <a:t>	</a:t>
            </a:r>
            <a:r>
              <a:rPr lang="sv-SE" sz="1200" b="0" kern="1200" dirty="0" err="1">
                <a:solidFill>
                  <a:schemeClr val="tx1"/>
                </a:solidFill>
                <a:effectLst/>
                <a:latin typeface="+mn-lt"/>
                <a:ea typeface="+mn-ea"/>
                <a:cs typeface="+mn-cs"/>
              </a:rPr>
              <a:t>Lašo</a:t>
            </a:r>
            <a:r>
              <a:rPr lang="sv-SE" sz="1200" b="0" kern="1200" dirty="0">
                <a:solidFill>
                  <a:schemeClr val="tx1"/>
                </a:solidFill>
                <a:effectLst/>
                <a:latin typeface="+mn-lt"/>
                <a:ea typeface="+mn-ea"/>
                <a:cs typeface="+mn-cs"/>
              </a:rPr>
              <a:t> </a:t>
            </a:r>
            <a:r>
              <a:rPr lang="sv-SE" sz="1200" b="0" kern="1200" dirty="0" err="1">
                <a:solidFill>
                  <a:schemeClr val="tx1"/>
                </a:solidFill>
                <a:effectLst/>
                <a:latin typeface="+mn-lt"/>
                <a:ea typeface="+mn-ea"/>
                <a:cs typeface="+mn-cs"/>
              </a:rPr>
              <a:t>djes</a:t>
            </a:r>
            <a:r>
              <a:rPr lang="sv-SE" sz="1200" b="0" kern="1200" dirty="0">
                <a:solidFill>
                  <a:schemeClr val="tx1"/>
                </a:solidFill>
                <a:effectLst/>
                <a:latin typeface="+mn-lt"/>
                <a:ea typeface="+mn-ea"/>
                <a:cs typeface="+mn-cs"/>
              </a:rPr>
              <a:t/>
            </a:r>
            <a:br>
              <a:rPr lang="sv-SE" sz="1200" b="0" kern="1200" dirty="0">
                <a:solidFill>
                  <a:schemeClr val="tx1"/>
                </a:solidFill>
                <a:effectLst/>
                <a:latin typeface="+mn-lt"/>
                <a:ea typeface="+mn-ea"/>
                <a:cs typeface="+mn-cs"/>
              </a:rPr>
            </a:br>
            <a:r>
              <a:rPr lang="sv-SE" sz="1200" b="0" kern="1200" dirty="0" err="1">
                <a:solidFill>
                  <a:schemeClr val="tx1"/>
                </a:solidFill>
                <a:effectLst/>
                <a:latin typeface="+mn-lt"/>
                <a:ea typeface="+mn-ea"/>
                <a:cs typeface="+mn-cs"/>
              </a:rPr>
              <a:t>Arli</a:t>
            </a:r>
            <a:r>
              <a:rPr lang="sv-SE" sz="1200" b="0" kern="1200" dirty="0">
                <a:solidFill>
                  <a:schemeClr val="tx1"/>
                </a:solidFill>
                <a:effectLst/>
                <a:latin typeface="+mn-lt"/>
                <a:ea typeface="+mn-ea"/>
                <a:cs typeface="+mn-cs"/>
              </a:rPr>
              <a:t> 	</a:t>
            </a:r>
            <a:r>
              <a:rPr lang="sv-SE" sz="1200" b="0" kern="1200" dirty="0" err="1">
                <a:solidFill>
                  <a:schemeClr val="tx1"/>
                </a:solidFill>
                <a:effectLst/>
                <a:latin typeface="+mn-lt"/>
                <a:ea typeface="+mn-ea"/>
                <a:cs typeface="+mn-cs"/>
              </a:rPr>
              <a:t>Šukar</a:t>
            </a:r>
            <a:r>
              <a:rPr lang="sv-SE" sz="1200" b="0" kern="1200" dirty="0">
                <a:solidFill>
                  <a:schemeClr val="tx1"/>
                </a:solidFill>
                <a:effectLst/>
                <a:latin typeface="+mn-lt"/>
                <a:ea typeface="+mn-ea"/>
                <a:cs typeface="+mn-cs"/>
              </a:rPr>
              <a:t> </a:t>
            </a:r>
            <a:r>
              <a:rPr lang="sv-SE" sz="1200" b="0" kern="1200" dirty="0" err="1">
                <a:solidFill>
                  <a:schemeClr val="tx1"/>
                </a:solidFill>
                <a:effectLst/>
                <a:latin typeface="+mn-lt"/>
                <a:ea typeface="+mn-ea"/>
                <a:cs typeface="+mn-cs"/>
              </a:rPr>
              <a:t>dive</a:t>
            </a:r>
            <a:r>
              <a:rPr lang="sv-SE" sz="1200" b="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sv-SE" sz="1200" b="0" kern="1200" dirty="0">
                <a:solidFill>
                  <a:schemeClr val="tx1"/>
                </a:solidFill>
                <a:effectLst/>
                <a:latin typeface="+mn-lt"/>
                <a:ea typeface="+mn-ea"/>
                <a:cs typeface="+mn-cs"/>
              </a:rPr>
              <a:t>Illustration: Nina Fylkegård</a:t>
            </a:r>
          </a:p>
          <a:p>
            <a:endParaRPr lang="sv-SE" dirty="0"/>
          </a:p>
        </p:txBody>
      </p:sp>
      <p:sp>
        <p:nvSpPr>
          <p:cNvPr id="4" name="Platshållare för bildnummer 3"/>
          <p:cNvSpPr>
            <a:spLocks noGrp="1"/>
          </p:cNvSpPr>
          <p:nvPr>
            <p:ph type="sldNum" sz="quarter" idx="5"/>
          </p:nvPr>
        </p:nvSpPr>
        <p:spPr/>
        <p:txBody>
          <a:bodyPr/>
          <a:lstStyle/>
          <a:p>
            <a:fld id="{23AD5F04-74EE-48B7-AA87-23B510535D0D}" type="slidenum">
              <a:rPr lang="sv-SE" smtClean="0"/>
              <a:t>2</a:t>
            </a:fld>
            <a:endParaRPr lang="sv-SE"/>
          </a:p>
        </p:txBody>
      </p:sp>
    </p:spTree>
    <p:extLst>
      <p:ext uri="{BB962C8B-B14F-4D97-AF65-F5344CB8AC3E}">
        <p14:creationId xmlns:p14="http://schemas.microsoft.com/office/powerpoint/2010/main" val="11110704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Det här är Sveriges nationella minoriteter och nationella minoritetsspråk. Flera nationella minoritetsspråk har många olika dialekter till exempel romani chib. </a:t>
            </a:r>
            <a:r>
              <a:rPr lang="sv-SE" b="0" dirty="0"/>
              <a:t>Samiska</a:t>
            </a:r>
            <a:r>
              <a:rPr lang="sv-SE" b="0" baseline="0" dirty="0"/>
              <a:t> består av fler språk. </a:t>
            </a:r>
            <a:r>
              <a:rPr lang="sv-SE" dirty="0"/>
              <a:t>Finska är det största nationella minoritetsspråket. På bilden läser Sveriges romska läsambassadör </a:t>
            </a:r>
            <a:r>
              <a:rPr lang="sv-SE" dirty="0" err="1"/>
              <a:t>Bagir</a:t>
            </a:r>
            <a:r>
              <a:rPr lang="sv-SE" dirty="0"/>
              <a:t> </a:t>
            </a:r>
            <a:r>
              <a:rPr lang="sv-SE" dirty="0" err="1"/>
              <a:t>Kwiek</a:t>
            </a:r>
            <a:r>
              <a:rPr lang="sv-SE" dirty="0"/>
              <a:t> en barnbok om den romska flickan Katitzi. Foto: Anna von Brömssen</a:t>
            </a:r>
          </a:p>
        </p:txBody>
      </p:sp>
      <p:sp>
        <p:nvSpPr>
          <p:cNvPr id="4" name="Platshållare för bildnummer 3"/>
          <p:cNvSpPr>
            <a:spLocks noGrp="1"/>
          </p:cNvSpPr>
          <p:nvPr>
            <p:ph type="sldNum" sz="quarter" idx="5"/>
          </p:nvPr>
        </p:nvSpPr>
        <p:spPr/>
        <p:txBody>
          <a:bodyPr/>
          <a:lstStyle/>
          <a:p>
            <a:fld id="{23AD5F04-74EE-48B7-AA87-23B510535D0D}" type="slidenum">
              <a:rPr lang="sv-SE" smtClean="0"/>
              <a:t>3</a:t>
            </a:fld>
            <a:endParaRPr lang="sv-SE"/>
          </a:p>
        </p:txBody>
      </p:sp>
    </p:spTree>
    <p:extLst>
      <p:ext uri="{BB962C8B-B14F-4D97-AF65-F5344CB8AC3E}">
        <p14:creationId xmlns:p14="http://schemas.microsoft.com/office/powerpoint/2010/main" val="15552743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Nästan alla nationella minoriteter i Sverige har egna flaggor. De har också egna högtidsdagar då de firar sitt språk och sin kultur. </a:t>
            </a:r>
          </a:p>
          <a:p>
            <a:r>
              <a:rPr lang="sv-SE" dirty="0"/>
              <a:t>Dessa dagar är: </a:t>
            </a:r>
          </a:p>
          <a:p>
            <a:r>
              <a:rPr lang="sv-SE" dirty="0"/>
              <a:t>samernas nationaldag den 6 februari, sverigefinnarnas dag den 24 februari, Internationella </a:t>
            </a:r>
            <a:r>
              <a:rPr lang="sv-SE" dirty="0" err="1"/>
              <a:t>romadagen</a:t>
            </a:r>
            <a:r>
              <a:rPr lang="sv-SE" dirty="0"/>
              <a:t> den 8 april och tornedalingarnas dag den 15 juli. Det är bara den judiska gruppen som inte har en egen flagga, men man brukar använda den judiska </a:t>
            </a:r>
            <a:r>
              <a:rPr lang="sv-SE" dirty="0" err="1"/>
              <a:t>menora</a:t>
            </a:r>
            <a:r>
              <a:rPr lang="sv-SE" dirty="0"/>
              <a:t>- ljusstaken som symbol. Judarna har också många religiösa högtider som de firar, bland annat </a:t>
            </a:r>
            <a:r>
              <a:rPr lang="sv-SE" dirty="0" err="1"/>
              <a:t>pesach</a:t>
            </a:r>
            <a:r>
              <a:rPr lang="sv-SE" dirty="0"/>
              <a:t> som är den judiska påsken.</a:t>
            </a:r>
          </a:p>
        </p:txBody>
      </p:sp>
      <p:sp>
        <p:nvSpPr>
          <p:cNvPr id="4" name="Platshållare för bildnummer 3"/>
          <p:cNvSpPr>
            <a:spLocks noGrp="1"/>
          </p:cNvSpPr>
          <p:nvPr>
            <p:ph type="sldNum" sz="quarter" idx="5"/>
          </p:nvPr>
        </p:nvSpPr>
        <p:spPr/>
        <p:txBody>
          <a:bodyPr/>
          <a:lstStyle/>
          <a:p>
            <a:fld id="{23AD5F04-74EE-48B7-AA87-23B510535D0D}" type="slidenum">
              <a:rPr lang="sv-SE" smtClean="0"/>
              <a:t>4</a:t>
            </a:fld>
            <a:endParaRPr lang="sv-SE"/>
          </a:p>
        </p:txBody>
      </p:sp>
    </p:spTree>
    <p:extLst>
      <p:ext uri="{BB962C8B-B14F-4D97-AF65-F5344CB8AC3E}">
        <p14:creationId xmlns:p14="http://schemas.microsoft.com/office/powerpoint/2010/main" val="747174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Du bestämmer själv om du tillhör en nationell minoritet. Du kan tillhöra flera samtidigt! De nationella minoriteterna, romer, samer, sverigefinnar, tornedalingar och judar, skyddas genom en speciell lag. En nationell minoritet har bott i Sverige i flera hundra år, har en egen kultur och ett eget språk och vill bevara dessa. Du behöver inte kunna ett nationellt minoritetsspråk för att kunna kalla dig en nationell minoritet. </a:t>
            </a:r>
            <a:br>
              <a:rPr lang="sv-SE" dirty="0"/>
            </a:br>
            <a:r>
              <a:rPr lang="sv-SE" dirty="0"/>
              <a:t/>
            </a:r>
            <a:br>
              <a:rPr lang="sv-SE" dirty="0"/>
            </a:br>
            <a:r>
              <a:rPr lang="sv-SE" dirty="0"/>
              <a:t>Foto: Anneli Åsén</a:t>
            </a:r>
          </a:p>
        </p:txBody>
      </p:sp>
      <p:sp>
        <p:nvSpPr>
          <p:cNvPr id="4" name="Platshållare för bildnummer 3"/>
          <p:cNvSpPr>
            <a:spLocks noGrp="1"/>
          </p:cNvSpPr>
          <p:nvPr>
            <p:ph type="sldNum" sz="quarter" idx="5"/>
          </p:nvPr>
        </p:nvSpPr>
        <p:spPr/>
        <p:txBody>
          <a:bodyPr/>
          <a:lstStyle/>
          <a:p>
            <a:fld id="{23AD5F04-74EE-48B7-AA87-23B510535D0D}" type="slidenum">
              <a:rPr lang="sv-SE" smtClean="0"/>
              <a:t>5</a:t>
            </a:fld>
            <a:endParaRPr lang="sv-SE"/>
          </a:p>
        </p:txBody>
      </p:sp>
    </p:spTree>
    <p:extLst>
      <p:ext uri="{BB962C8B-B14F-4D97-AF65-F5344CB8AC3E}">
        <p14:creationId xmlns:p14="http://schemas.microsoft.com/office/powerpoint/2010/main" val="26189543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De här personerna är kända från TV och kanske har du sett dem i till exempel julkalendern, i Talang och i Melodifestivalen, men det finns nationella minoriteter överallt, kanske i din egen familj, bland dina kompisar och bland dina grannar. Känner du själv någon?</a:t>
            </a:r>
          </a:p>
          <a:p>
            <a:endParaRPr lang="sv-SE" dirty="0"/>
          </a:p>
          <a:p>
            <a:r>
              <a:rPr lang="sv-SE" dirty="0"/>
              <a:t>Judar Vanna Rosenberg. Fotograf: Karl Nordlund </a:t>
            </a:r>
          </a:p>
          <a:p>
            <a:r>
              <a:rPr lang="sv-SE" dirty="0"/>
              <a:t>Samer Jon-Henrik </a:t>
            </a:r>
            <a:r>
              <a:rPr lang="sv-SE" dirty="0" err="1"/>
              <a:t>Fjällgren</a:t>
            </a:r>
            <a:r>
              <a:rPr lang="sv-SE" dirty="0"/>
              <a:t>. Fotograf: Per Kristiansen</a:t>
            </a:r>
          </a:p>
          <a:p>
            <a:r>
              <a:rPr lang="sv-SE" dirty="0"/>
              <a:t>Tornedaling och sverigefinne, Markus </a:t>
            </a:r>
            <a:r>
              <a:rPr lang="sv-SE" dirty="0" err="1"/>
              <a:t>Krunegård</a:t>
            </a:r>
            <a:r>
              <a:rPr lang="sv-SE" dirty="0"/>
              <a:t>. Foto: Live nation</a:t>
            </a:r>
          </a:p>
          <a:p>
            <a:r>
              <a:rPr lang="sv-SE" b="0" i="0" dirty="0">
                <a:solidFill>
                  <a:srgbClr val="555555"/>
                </a:solidFill>
                <a:effectLst/>
                <a:latin typeface="Helvetica Neue"/>
              </a:rPr>
              <a:t>Romer </a:t>
            </a:r>
            <a:r>
              <a:rPr lang="sv-SE" b="0" i="0" dirty="0" err="1">
                <a:solidFill>
                  <a:srgbClr val="555555"/>
                </a:solidFill>
                <a:effectLst/>
                <a:latin typeface="Helvetica Neue"/>
              </a:rPr>
              <a:t>Daut</a:t>
            </a:r>
            <a:r>
              <a:rPr lang="sv-SE" b="0" i="0" dirty="0">
                <a:solidFill>
                  <a:srgbClr val="555555"/>
                </a:solidFill>
                <a:effectLst/>
                <a:latin typeface="Helvetica Neue"/>
              </a:rPr>
              <a:t> </a:t>
            </a:r>
            <a:r>
              <a:rPr lang="sv-SE" b="0" i="0" dirty="0" err="1">
                <a:solidFill>
                  <a:srgbClr val="555555"/>
                </a:solidFill>
                <a:effectLst/>
                <a:latin typeface="Helvetica Neue"/>
              </a:rPr>
              <a:t>Ajvaz</a:t>
            </a:r>
            <a:r>
              <a:rPr lang="sv-SE" b="0" i="0" dirty="0">
                <a:solidFill>
                  <a:srgbClr val="555555"/>
                </a:solidFill>
                <a:effectLst/>
                <a:latin typeface="Helvetica Neue"/>
              </a:rPr>
              <a:t>. Fotograf: Magnus </a:t>
            </a:r>
            <a:r>
              <a:rPr lang="sv-SE" b="0" i="0" dirty="0" err="1">
                <a:solidFill>
                  <a:srgbClr val="555555"/>
                </a:solidFill>
                <a:effectLst/>
                <a:latin typeface="Helvetica Neue"/>
              </a:rPr>
              <a:t>Ragnvid</a:t>
            </a:r>
            <a:r>
              <a:rPr lang="sv-SE" b="0" i="0" dirty="0">
                <a:solidFill>
                  <a:srgbClr val="555555"/>
                </a:solidFill>
                <a:effectLst/>
                <a:latin typeface="Helvetica Neue"/>
              </a:rPr>
              <a:t>/TV4</a:t>
            </a:r>
            <a:endParaRPr lang="sv-SE" b="0" dirty="0"/>
          </a:p>
          <a:p>
            <a:r>
              <a:rPr lang="sv-SE" dirty="0"/>
              <a:t>Bianca </a:t>
            </a:r>
            <a:r>
              <a:rPr lang="sv-SE" dirty="0" err="1"/>
              <a:t>Kronlöf</a:t>
            </a:r>
            <a:r>
              <a:rPr lang="sv-SE" dirty="0"/>
              <a:t>, sverigefinne. Foto: </a:t>
            </a:r>
            <a:r>
              <a:rPr lang="sv-SE" dirty="0" err="1"/>
              <a:t>Thron</a:t>
            </a:r>
            <a:r>
              <a:rPr lang="sv-SE" dirty="0"/>
              <a:t> Ullberg</a:t>
            </a:r>
          </a:p>
        </p:txBody>
      </p:sp>
      <p:sp>
        <p:nvSpPr>
          <p:cNvPr id="4" name="Platshållare för bildnummer 3"/>
          <p:cNvSpPr>
            <a:spLocks noGrp="1"/>
          </p:cNvSpPr>
          <p:nvPr>
            <p:ph type="sldNum" sz="quarter" idx="5"/>
          </p:nvPr>
        </p:nvSpPr>
        <p:spPr/>
        <p:txBody>
          <a:bodyPr/>
          <a:lstStyle/>
          <a:p>
            <a:fld id="{23AD5F04-74EE-48B7-AA87-23B510535D0D}" type="slidenum">
              <a:rPr lang="sv-SE" smtClean="0"/>
              <a:t>6</a:t>
            </a:fld>
            <a:endParaRPr lang="sv-SE"/>
          </a:p>
        </p:txBody>
      </p:sp>
    </p:spTree>
    <p:extLst>
      <p:ext uri="{BB962C8B-B14F-4D97-AF65-F5344CB8AC3E}">
        <p14:creationId xmlns:p14="http://schemas.microsoft.com/office/powerpoint/2010/main" val="37784690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Svenska staten har behandlat de nationella minoriteterna dåligt. De har varit utsatta för diskriminering och rasism, de har inte fått tala sitt språk eller utöva sin kultur. Förr fick till exempel romer inte gå i skolan och de bodde i läger. Det </a:t>
            </a:r>
            <a:r>
              <a:rPr lang="sv-SE"/>
              <a:t>fanns länge </a:t>
            </a:r>
            <a:r>
              <a:rPr lang="sv-SE" dirty="0"/>
              <a:t>särskilda skolor för samebarn, judar fick inte utöva sin religion och tornedalingar fick inte tala sitt språk meänkieli. </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För att skydda minoriteterna, deras kultur och språk har Sverige skrivit under internationella lagar men den viktigaste lagen är Sverige egna minoritetslag sedan 2010 (Lagen om nationella minoriteter och nationella minoritetsspråk) som skyddar minoriteternas språk och kulturer. </a:t>
            </a:r>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Foto: </a:t>
            </a:r>
            <a:r>
              <a:rPr lang="sv-SE" dirty="0" err="1"/>
              <a:t>Pixabay</a:t>
            </a:r>
            <a:r>
              <a:rPr lang="sv-SE" dirty="0"/>
              <a:t> </a:t>
            </a:r>
          </a:p>
        </p:txBody>
      </p:sp>
      <p:sp>
        <p:nvSpPr>
          <p:cNvPr id="4" name="Platshållare för bildnummer 3"/>
          <p:cNvSpPr>
            <a:spLocks noGrp="1"/>
          </p:cNvSpPr>
          <p:nvPr>
            <p:ph type="sldNum" sz="quarter" idx="5"/>
          </p:nvPr>
        </p:nvSpPr>
        <p:spPr/>
        <p:txBody>
          <a:bodyPr/>
          <a:lstStyle/>
          <a:p>
            <a:fld id="{23AD5F04-74EE-48B7-AA87-23B510535D0D}" type="slidenum">
              <a:rPr lang="sv-SE" smtClean="0"/>
              <a:t>7</a:t>
            </a:fld>
            <a:endParaRPr lang="sv-SE"/>
          </a:p>
        </p:txBody>
      </p:sp>
    </p:spTree>
    <p:extLst>
      <p:ext uri="{BB962C8B-B14F-4D97-AF65-F5344CB8AC3E}">
        <p14:creationId xmlns:p14="http://schemas.microsoft.com/office/powerpoint/2010/main" val="238737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Samerna har bott i Sverige redan innan Sverige fanns. De är både ett urfolk och en nationell minoritet. Samernas land </a:t>
            </a:r>
            <a:r>
              <a:rPr lang="sv-SE" dirty="0" err="1"/>
              <a:t>Sápmi</a:t>
            </a:r>
            <a:r>
              <a:rPr lang="sv-SE" dirty="0"/>
              <a:t> har inga gränser, de bor i Sverige, Norge, Finland och Ryssland. De talar många olika samiska språk och de är kanske mest kända för sin renskötsel och vid speciella tillfällen, som till exempel dop och bröllop, bär samerna sin färgglada samedräkt.</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Samer bor och arbetar med olika yrken över hela Sverige, en del samer arbetar med med renar.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Foto: Anneli Åsén</a:t>
            </a:r>
          </a:p>
          <a:p>
            <a:endParaRPr lang="sv-SE" dirty="0"/>
          </a:p>
          <a:p>
            <a:r>
              <a:rPr lang="sv-SE" dirty="0"/>
              <a:t>Läs mer om samer </a:t>
            </a:r>
            <a:r>
              <a:rPr lang="sv-SE" dirty="0">
                <a:hlinkClick r:id="rId3"/>
              </a:rPr>
              <a:t>Hem - Samer.se</a:t>
            </a:r>
            <a:endParaRPr lang="sv-SE" dirty="0"/>
          </a:p>
        </p:txBody>
      </p:sp>
      <p:sp>
        <p:nvSpPr>
          <p:cNvPr id="4" name="Platshållare för bildnummer 3"/>
          <p:cNvSpPr>
            <a:spLocks noGrp="1"/>
          </p:cNvSpPr>
          <p:nvPr>
            <p:ph type="sldNum" sz="quarter" idx="5"/>
          </p:nvPr>
        </p:nvSpPr>
        <p:spPr/>
        <p:txBody>
          <a:bodyPr/>
          <a:lstStyle/>
          <a:p>
            <a:fld id="{23AD5F04-74EE-48B7-AA87-23B510535D0D}" type="slidenum">
              <a:rPr lang="sv-SE" smtClean="0"/>
              <a:t>8</a:t>
            </a:fld>
            <a:endParaRPr lang="sv-SE"/>
          </a:p>
        </p:txBody>
      </p:sp>
    </p:spTree>
    <p:extLst>
      <p:ext uri="{BB962C8B-B14F-4D97-AF65-F5344CB8AC3E}">
        <p14:creationId xmlns:p14="http://schemas.microsoft.com/office/powerpoint/2010/main" val="42398957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De första judarna invandrade till Sverige för drygt 300 år sedan men judar har funnits i landet i 500 år. De byggde synagogor och jobbade bland annat med handel. I olika perioder har judar flyttat till Sverige från olika länder. Under andra världskriget dödades många judar i förintelsen och många judar som bor i Sverige idag har släktingar som dog. Idag bor många judar i Sveriges största städer, de har till exempel har egna skolor och förskolor. De talar många olika språk, några talar minoritetsspråket jiddisch, men också hebreiska. Många judiska barn och unga blir trakasserade idag och vågar inte bära judiska symboler, som davidsstjärnan och kippan. Kippa är en sorts huvudbonad som du ser att barnet på bilden bär. Den finns i olika färger.</a:t>
            </a:r>
            <a:br>
              <a:rPr lang="sv-SE" dirty="0"/>
            </a:br>
            <a:r>
              <a:rPr lang="sv-SE" dirty="0"/>
              <a:t/>
            </a:r>
            <a:br>
              <a:rPr lang="sv-SE" dirty="0"/>
            </a:br>
            <a:r>
              <a:rPr lang="sv-SE" dirty="0"/>
              <a:t>Foto: Fredrik </a:t>
            </a:r>
            <a:r>
              <a:rPr lang="sv-SE" dirty="0" err="1"/>
              <a:t>Sieradzki</a:t>
            </a:r>
            <a:endParaRPr lang="sv-SE" dirty="0"/>
          </a:p>
          <a:p>
            <a:endParaRPr lang="sv-SE" dirty="0"/>
          </a:p>
          <a:p>
            <a:r>
              <a:rPr lang="sv-SE" dirty="0"/>
              <a:t>Läs mer om judar </a:t>
            </a:r>
            <a:r>
              <a:rPr lang="sv-SE" dirty="0" err="1">
                <a:hlinkClick r:id="rId3"/>
              </a:rPr>
              <a:t>Judar</a:t>
            </a:r>
            <a:r>
              <a:rPr lang="sv-SE" dirty="0">
                <a:hlinkClick r:id="rId3"/>
              </a:rPr>
              <a:t> - Minoritet.se</a:t>
            </a:r>
            <a:endParaRPr lang="sv-SE" dirty="0"/>
          </a:p>
        </p:txBody>
      </p:sp>
      <p:sp>
        <p:nvSpPr>
          <p:cNvPr id="4" name="Platshållare för bildnummer 3"/>
          <p:cNvSpPr>
            <a:spLocks noGrp="1"/>
          </p:cNvSpPr>
          <p:nvPr>
            <p:ph type="sldNum" sz="quarter" idx="5"/>
          </p:nvPr>
        </p:nvSpPr>
        <p:spPr/>
        <p:txBody>
          <a:bodyPr/>
          <a:lstStyle/>
          <a:p>
            <a:fld id="{23AD5F04-74EE-48B7-AA87-23B510535D0D}" type="slidenum">
              <a:rPr lang="sv-SE" smtClean="0"/>
              <a:t>9</a:t>
            </a:fld>
            <a:endParaRPr lang="sv-SE"/>
          </a:p>
        </p:txBody>
      </p:sp>
    </p:spTree>
    <p:extLst>
      <p:ext uri="{BB962C8B-B14F-4D97-AF65-F5344CB8AC3E}">
        <p14:creationId xmlns:p14="http://schemas.microsoft.com/office/powerpoint/2010/main" val="41429628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I Sverige och världen finns många olika romska grupper. De första romerna kom till Sverige för över 500 år sedan.  En grupp du kanske har sett är </a:t>
            </a:r>
            <a:r>
              <a:rPr lang="sv-SE" dirty="0" err="1"/>
              <a:t>kaale</a:t>
            </a:r>
            <a:r>
              <a:rPr lang="sv-SE" dirty="0"/>
              <a:t> romer som är finklädda i stora kjolar och blusar. Romer har i många länder i världen blivit förföljda, trakasserade och diskriminerade. Därför vågar inte alla romska barn och unga berätta att de är romer. I Sverige fick romer inte gå i skolan och bo i vanliga lägenheter förrän på 1960-talet. Den romska aktivisten Katarina </a:t>
            </a:r>
            <a:r>
              <a:rPr lang="sv-SE" dirty="0" err="1"/>
              <a:t>Taikon</a:t>
            </a:r>
            <a:r>
              <a:rPr lang="sv-SE" dirty="0"/>
              <a:t> kämpade för det. Hon skrev också flera barnböcker om flickan Katitzi.</a:t>
            </a:r>
          </a:p>
          <a:p>
            <a:endParaRPr lang="sv-SE" dirty="0"/>
          </a:p>
          <a:p>
            <a:r>
              <a:rPr lang="sv-SE" dirty="0"/>
              <a:t>Läs mer om romer </a:t>
            </a:r>
            <a:r>
              <a:rPr lang="sv-SE" dirty="0" err="1">
                <a:hlinkClick r:id="rId3"/>
              </a:rPr>
              <a:t>Romer</a:t>
            </a:r>
            <a:r>
              <a:rPr lang="sv-SE" dirty="0">
                <a:hlinkClick r:id="rId3"/>
              </a:rPr>
              <a:t> - Minoritet.se</a:t>
            </a:r>
            <a:endParaRPr lang="sv-SE" dirty="0"/>
          </a:p>
        </p:txBody>
      </p:sp>
      <p:sp>
        <p:nvSpPr>
          <p:cNvPr id="4" name="Platshållare för bildnummer 3"/>
          <p:cNvSpPr>
            <a:spLocks noGrp="1"/>
          </p:cNvSpPr>
          <p:nvPr>
            <p:ph type="sldNum" sz="quarter" idx="5"/>
          </p:nvPr>
        </p:nvSpPr>
        <p:spPr/>
        <p:txBody>
          <a:bodyPr/>
          <a:lstStyle/>
          <a:p>
            <a:fld id="{23AD5F04-74EE-48B7-AA87-23B510535D0D}" type="slidenum">
              <a:rPr lang="sv-SE" smtClean="0"/>
              <a:t>10</a:t>
            </a:fld>
            <a:endParaRPr lang="sv-SE"/>
          </a:p>
        </p:txBody>
      </p:sp>
    </p:spTree>
    <p:extLst>
      <p:ext uri="{BB962C8B-B14F-4D97-AF65-F5344CB8AC3E}">
        <p14:creationId xmlns:p14="http://schemas.microsoft.com/office/powerpoint/2010/main" val="1714742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Vet du var Tornedalen ligger? Sverige och Finland var en gång ett och samma land. För mer än 200 år sedan delades landet och de personer som bodde i det som kallas Tornedalen i norra Sverige delades upp i två länder. Tornedalingar talar språket meänkieli, det är en typ av gammeldags finska. Många barn och unga talar inte språket idag- de äldre tornedalingarna fick lära sig att skämmas för sitt språk och svenska staten bestämde att de inte fick talas sitt språk i skolan. Det har gjort att föräldrarna inte lärde sina barn språket. Foto: Anneli Åsén</a:t>
            </a:r>
          </a:p>
          <a:p>
            <a:endParaRPr lang="sv-SE" dirty="0"/>
          </a:p>
          <a:p>
            <a:r>
              <a:rPr lang="sv-SE" dirty="0"/>
              <a:t>Läs mer om tornedalingar </a:t>
            </a:r>
            <a:r>
              <a:rPr lang="sv-SE" dirty="0" err="1">
                <a:hlinkClick r:id="rId3"/>
              </a:rPr>
              <a:t>Tornedalingar</a:t>
            </a:r>
            <a:r>
              <a:rPr lang="sv-SE" dirty="0">
                <a:hlinkClick r:id="rId3"/>
              </a:rPr>
              <a:t> - Minoritet.se</a:t>
            </a:r>
            <a:endParaRPr lang="sv-SE" dirty="0"/>
          </a:p>
        </p:txBody>
      </p:sp>
      <p:sp>
        <p:nvSpPr>
          <p:cNvPr id="4" name="Platshållare för bildnummer 3"/>
          <p:cNvSpPr>
            <a:spLocks noGrp="1"/>
          </p:cNvSpPr>
          <p:nvPr>
            <p:ph type="sldNum" sz="quarter" idx="5"/>
          </p:nvPr>
        </p:nvSpPr>
        <p:spPr/>
        <p:txBody>
          <a:bodyPr/>
          <a:lstStyle/>
          <a:p>
            <a:fld id="{23AD5F04-74EE-48B7-AA87-23B510535D0D}" type="slidenum">
              <a:rPr lang="sv-SE" smtClean="0"/>
              <a:t>11</a:t>
            </a:fld>
            <a:endParaRPr lang="sv-SE"/>
          </a:p>
        </p:txBody>
      </p:sp>
    </p:spTree>
    <p:extLst>
      <p:ext uri="{BB962C8B-B14F-4D97-AF65-F5344CB8AC3E}">
        <p14:creationId xmlns:p14="http://schemas.microsoft.com/office/powerpoint/2010/main" val="1349573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b="0" i="0" dirty="0">
                <a:solidFill>
                  <a:srgbClr val="000000"/>
                </a:solidFill>
                <a:effectLst/>
                <a:latin typeface="Open Sans" panose="020B0606030504020204" pitchFamily="34" charset="0"/>
              </a:rPr>
              <a:t>Sverigefinnar har bott i Sverige i mer än 1000 år. Finland var en del av kungariket Sverige redan på 1100-talet fram till 1809. Det har därför nästan alltid bott finsktalande i Sverige. Många flyttade till Sverige för att arbeta, det kom också många finska krigsbarn till Sverige under andra världskriget. Sverigefinnar talar finska. Det finns sverigefinska förskolor, skolor och äldreomsorg på finska runt om i Sverige. Foto: Malin A </a:t>
            </a:r>
            <a:r>
              <a:rPr lang="sv-SE" b="0" i="0" dirty="0" err="1">
                <a:solidFill>
                  <a:srgbClr val="000000"/>
                </a:solidFill>
                <a:effectLst/>
                <a:latin typeface="Open Sans" panose="020B0606030504020204" pitchFamily="34" charset="0"/>
              </a:rPr>
              <a:t>Junkka</a:t>
            </a:r>
            <a:endParaRPr lang="sv-SE" dirty="0"/>
          </a:p>
          <a:p>
            <a:endParaRPr lang="sv-SE" dirty="0"/>
          </a:p>
          <a:p>
            <a:r>
              <a:rPr lang="sv-SE" dirty="0"/>
              <a:t>Läs</a:t>
            </a:r>
            <a:r>
              <a:rPr lang="sv-SE" baseline="0" dirty="0"/>
              <a:t> mer om Sverigefinnar </a:t>
            </a:r>
            <a:r>
              <a:rPr lang="sv-SE" dirty="0" err="1">
                <a:hlinkClick r:id="rId3"/>
              </a:rPr>
              <a:t>Sverigefinnar</a:t>
            </a:r>
            <a:r>
              <a:rPr lang="sv-SE" dirty="0">
                <a:hlinkClick r:id="rId3"/>
              </a:rPr>
              <a:t> - Minoritet.se</a:t>
            </a:r>
            <a:endParaRPr lang="sv-SE" dirty="0"/>
          </a:p>
        </p:txBody>
      </p:sp>
      <p:sp>
        <p:nvSpPr>
          <p:cNvPr id="4" name="Platshållare för bildnummer 3"/>
          <p:cNvSpPr>
            <a:spLocks noGrp="1"/>
          </p:cNvSpPr>
          <p:nvPr>
            <p:ph type="sldNum" sz="quarter" idx="5"/>
          </p:nvPr>
        </p:nvSpPr>
        <p:spPr/>
        <p:txBody>
          <a:bodyPr/>
          <a:lstStyle/>
          <a:p>
            <a:fld id="{23AD5F04-74EE-48B7-AA87-23B510535D0D}" type="slidenum">
              <a:rPr lang="sv-SE" smtClean="0"/>
              <a:t>12</a:t>
            </a:fld>
            <a:endParaRPr lang="sv-SE"/>
          </a:p>
        </p:txBody>
      </p:sp>
    </p:spTree>
    <p:extLst>
      <p:ext uri="{BB962C8B-B14F-4D97-AF65-F5344CB8AC3E}">
        <p14:creationId xmlns:p14="http://schemas.microsoft.com/office/powerpoint/2010/main" val="36357381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t>I minoritetslagen finns rättigheter som gäller alla nationella minoriteter. Det handlar om rätten till språk, kultur, information och delaktighet. Barn och unga ska få lära sig sitt språk och sin kultur, till exempel genom modersmålsundervisning i skolan och modersmålsstöd i förskolan. Skolor, myndigheter och kommuner ska berätta för de nationella minoriteterna att de har rättigheter. Foto: Anneli Åsén </a:t>
            </a:r>
          </a:p>
          <a:p>
            <a:endParaRPr lang="sv-SE" dirty="0"/>
          </a:p>
          <a:p>
            <a:endParaRPr lang="sv-SE" dirty="0"/>
          </a:p>
        </p:txBody>
      </p:sp>
      <p:sp>
        <p:nvSpPr>
          <p:cNvPr id="4" name="Platshållare för bildnummer 3"/>
          <p:cNvSpPr>
            <a:spLocks noGrp="1"/>
          </p:cNvSpPr>
          <p:nvPr>
            <p:ph type="sldNum" sz="quarter" idx="5"/>
          </p:nvPr>
        </p:nvSpPr>
        <p:spPr/>
        <p:txBody>
          <a:bodyPr/>
          <a:lstStyle/>
          <a:p>
            <a:fld id="{23AD5F04-74EE-48B7-AA87-23B510535D0D}" type="slidenum">
              <a:rPr lang="sv-SE" smtClean="0"/>
              <a:t>13</a:t>
            </a:fld>
            <a:endParaRPr lang="sv-SE"/>
          </a:p>
        </p:txBody>
      </p:sp>
    </p:spTree>
    <p:extLst>
      <p:ext uri="{BB962C8B-B14F-4D97-AF65-F5344CB8AC3E}">
        <p14:creationId xmlns:p14="http://schemas.microsoft.com/office/powerpoint/2010/main" val="332008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En viktig del i minoritetslagen är att barn och unga som tillhör de nationella minoriteterna har rätt att vara med och tycka till om saker som handlar om dem som nationell minoritet. Det kan handla om att modersmålsundervisning ska vara en tid som passar många barn, att förskolan ska köpa in fler böcker på de nationella minoritetsspråken eller att förskolan och skolan serverar maträtter från de nationella minoriteternas matkultur. Foto: Anneli Åsén</a:t>
            </a:r>
          </a:p>
        </p:txBody>
      </p:sp>
      <p:sp>
        <p:nvSpPr>
          <p:cNvPr id="4" name="Platshållare för bildnummer 3"/>
          <p:cNvSpPr>
            <a:spLocks noGrp="1"/>
          </p:cNvSpPr>
          <p:nvPr>
            <p:ph type="sldNum" sz="quarter" idx="5"/>
          </p:nvPr>
        </p:nvSpPr>
        <p:spPr/>
        <p:txBody>
          <a:bodyPr/>
          <a:lstStyle/>
          <a:p>
            <a:fld id="{23AD5F04-74EE-48B7-AA87-23B510535D0D}" type="slidenum">
              <a:rPr lang="sv-SE" smtClean="0"/>
              <a:t>14</a:t>
            </a:fld>
            <a:endParaRPr lang="sv-SE"/>
          </a:p>
        </p:txBody>
      </p:sp>
    </p:spTree>
    <p:extLst>
      <p:ext uri="{BB962C8B-B14F-4D97-AF65-F5344CB8AC3E}">
        <p14:creationId xmlns:p14="http://schemas.microsoft.com/office/powerpoint/2010/main" val="28495963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Språken finska, samiska och meänkieli hör till så kallade förvaltningsområden. Om du bor i en kommun som tillhör ett så kallat förvaltningsområde har du rätt till förskola, </a:t>
            </a:r>
            <a:r>
              <a:rPr lang="sv-SE" sz="1200" b="0" i="0" kern="1200" dirty="0">
                <a:solidFill>
                  <a:schemeClr val="tx1"/>
                </a:solidFill>
                <a:effectLst/>
                <a:latin typeface="+mn-lt"/>
                <a:ea typeface="+mn-ea"/>
                <a:cs typeface="+mn-cs"/>
              </a:rPr>
              <a:t>äldreomsorg och information på finska, meänkieli och samiska enligt minoritetslagen. En lag som alla måste följa i Sverige. </a:t>
            </a:r>
          </a:p>
          <a:p>
            <a:r>
              <a:rPr lang="sv-SE" sz="1200" b="0" i="0" kern="1200" dirty="0">
                <a:solidFill>
                  <a:schemeClr val="tx1"/>
                </a:solidFill>
                <a:effectLst/>
                <a:latin typeface="+mn-lt"/>
                <a:ea typeface="+mn-ea"/>
                <a:cs typeface="+mn-cs"/>
              </a:rPr>
              <a:t/>
            </a:r>
            <a:br>
              <a:rPr lang="sv-SE" sz="1200" b="0" i="0" kern="1200" dirty="0">
                <a:solidFill>
                  <a:schemeClr val="tx1"/>
                </a:solidFill>
                <a:effectLst/>
                <a:latin typeface="+mn-lt"/>
                <a:ea typeface="+mn-ea"/>
                <a:cs typeface="+mn-cs"/>
              </a:rPr>
            </a:br>
            <a:r>
              <a:rPr lang="sv-SE" dirty="0"/>
              <a:t>Äldre personer som bor där kan få hjälp i hemmet av sådana som exempelvis talar finska och de kan få bo på särskilda äldreboenden där personalen talar deras språk. </a:t>
            </a:r>
          </a:p>
          <a:p>
            <a:endParaRPr lang="sv-SE" dirty="0"/>
          </a:p>
          <a:p>
            <a:endParaRPr lang="sv-SE" dirty="0"/>
          </a:p>
          <a:p>
            <a:r>
              <a:rPr lang="sv-SE" dirty="0"/>
              <a:t>KARTAN: </a:t>
            </a:r>
          </a:p>
          <a:p>
            <a:r>
              <a:rPr lang="sv-SE" dirty="0"/>
              <a:t>BLÅ OMRÅDE ÄR KOMMUNER I FÖRVALTNINGSOMRÅDET FÖR FINSKA </a:t>
            </a:r>
          </a:p>
          <a:p>
            <a:r>
              <a:rPr lang="sv-SE" dirty="0"/>
              <a:t>RÖTT OMRÅDE ÄR KOMMUNER I FÖRVALTNINGSOMRÅDET FÖR SAMISKA.</a:t>
            </a:r>
          </a:p>
          <a:p>
            <a:r>
              <a:rPr lang="sv-SE" b="0" dirty="0"/>
              <a:t>GULT OMRÅDE ÄR KOMMUNER I FÖRVALTNINGSOMRÅDET FÖR MEÄNKIELI.</a:t>
            </a:r>
          </a:p>
          <a:p>
            <a:r>
              <a:rPr lang="sv-SE" dirty="0"/>
              <a:t>FLERFÄRGADE BLÅ OCH RÖTT ÄR KOMMUNER SOM TILLHÖR BÅDE SAMISKA/FINSKA OCH </a:t>
            </a:r>
            <a:r>
              <a:rPr lang="sv-SE" b="0" dirty="0"/>
              <a:t>FLERFÄRGADE BLÅ,</a:t>
            </a:r>
            <a:r>
              <a:rPr lang="sv-SE" b="0" baseline="0" dirty="0"/>
              <a:t> </a:t>
            </a:r>
            <a:r>
              <a:rPr lang="sv-SE" b="0" dirty="0"/>
              <a:t>RÖTT</a:t>
            </a:r>
            <a:r>
              <a:rPr lang="sv-SE" b="0" baseline="0" dirty="0"/>
              <a:t> OCH GUL ÄR </a:t>
            </a:r>
            <a:r>
              <a:rPr lang="sv-SE" b="0" dirty="0"/>
              <a:t>FÖR FINSKA/SAMISKA/MEÄNKIELI.</a:t>
            </a:r>
          </a:p>
          <a:p>
            <a:endParaRPr lang="sv-SE" dirty="0"/>
          </a:p>
          <a:p>
            <a:endParaRPr lang="sv-SE" dirty="0"/>
          </a:p>
          <a:p>
            <a:r>
              <a:rPr lang="sv-SE" dirty="0"/>
              <a:t>Karta: Nina Fylkegård</a:t>
            </a:r>
          </a:p>
        </p:txBody>
      </p:sp>
      <p:sp>
        <p:nvSpPr>
          <p:cNvPr id="4" name="Platshållare för bildnummer 3"/>
          <p:cNvSpPr>
            <a:spLocks noGrp="1"/>
          </p:cNvSpPr>
          <p:nvPr>
            <p:ph type="sldNum" sz="quarter" idx="5"/>
          </p:nvPr>
        </p:nvSpPr>
        <p:spPr/>
        <p:txBody>
          <a:bodyPr/>
          <a:lstStyle/>
          <a:p>
            <a:fld id="{23AD5F04-74EE-48B7-AA87-23B510535D0D}" type="slidenum">
              <a:rPr lang="sv-SE" smtClean="0"/>
              <a:t>15</a:t>
            </a:fld>
            <a:endParaRPr lang="sv-SE"/>
          </a:p>
        </p:txBody>
      </p:sp>
    </p:spTree>
    <p:extLst>
      <p:ext uri="{BB962C8B-B14F-4D97-AF65-F5344CB8AC3E}">
        <p14:creationId xmlns:p14="http://schemas.microsoft.com/office/powerpoint/2010/main" val="4183740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200" b="0" kern="1200" dirty="0">
                <a:solidFill>
                  <a:schemeClr val="tx1"/>
                </a:solidFill>
                <a:effectLst/>
                <a:latin typeface="+mn-lt"/>
                <a:ea typeface="+mn-ea"/>
                <a:cs typeface="+mn-cs"/>
              </a:rPr>
              <a:t>På bilden ser ni barn som säger </a:t>
            </a:r>
            <a:r>
              <a:rPr lang="sv-SE" sz="1200" b="0" u="none" kern="1200" dirty="0">
                <a:solidFill>
                  <a:schemeClr val="tx1"/>
                </a:solidFill>
                <a:effectLst/>
                <a:latin typeface="+mn-lt"/>
                <a:ea typeface="+mn-ea"/>
                <a:cs typeface="+mn-cs"/>
              </a:rPr>
              <a:t>Hej då/vi ses </a:t>
            </a:r>
            <a:r>
              <a:rPr lang="sv-SE" sz="1200" b="0" kern="1200" dirty="0">
                <a:solidFill>
                  <a:schemeClr val="tx1"/>
                </a:solidFill>
                <a:effectLst/>
                <a:latin typeface="+mn-lt"/>
                <a:ea typeface="+mn-ea"/>
                <a:cs typeface="+mn-cs"/>
              </a:rPr>
              <a:t>på sina nationella minoritetsspråk.</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sz="1200" dirty="0">
              <a:solidFill>
                <a:schemeClr val="accent1"/>
              </a:solidFill>
              <a:latin typeface="+mj-lt"/>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sv-SE" sz="1200" dirty="0">
                <a:solidFill>
                  <a:schemeClr val="accent1"/>
                </a:solidFill>
                <a:latin typeface="+mj-lt"/>
                <a:cs typeface="Calibri" panose="020F0502020204030204" pitchFamily="34" charset="0"/>
              </a:rPr>
              <a:t>Finska- </a:t>
            </a:r>
            <a:r>
              <a:rPr lang="sv-SE" sz="1200" dirty="0" err="1">
                <a:solidFill>
                  <a:schemeClr val="accent1"/>
                </a:solidFill>
                <a:latin typeface="+mj-lt"/>
                <a:cs typeface="Calibri" panose="020F0502020204030204" pitchFamily="34" charset="0"/>
              </a:rPr>
              <a:t>Hei</a:t>
            </a:r>
            <a:r>
              <a:rPr lang="sv-SE" sz="1200" dirty="0">
                <a:solidFill>
                  <a:schemeClr val="accent1"/>
                </a:solidFill>
                <a:latin typeface="+mj-lt"/>
                <a:cs typeface="Calibri" panose="020F0502020204030204" pitchFamily="34" charset="0"/>
              </a:rPr>
              <a:t> </a:t>
            </a:r>
            <a:r>
              <a:rPr lang="sv-SE" sz="1200" dirty="0" err="1">
                <a:solidFill>
                  <a:schemeClr val="accent1"/>
                </a:solidFill>
                <a:latin typeface="+mj-lt"/>
                <a:cs typeface="Calibri" panose="020F0502020204030204" pitchFamily="34" charset="0"/>
              </a:rPr>
              <a:t>hei</a:t>
            </a:r>
            <a:r>
              <a:rPr lang="sv-SE" sz="1200" dirty="0">
                <a:solidFill>
                  <a:schemeClr val="accent1"/>
                </a:solidFill>
                <a:latin typeface="+mj-lt"/>
                <a:cs typeface="Calibri" panose="020F0502020204030204" pitchFamily="34" charset="0"/>
              </a:rPr>
              <a:t>!</a:t>
            </a:r>
          </a:p>
          <a:p>
            <a:endParaRPr lang="sv-SE" sz="1200" b="0" i="0" kern="1200" dirty="0">
              <a:solidFill>
                <a:schemeClr val="tx1"/>
              </a:solidFill>
              <a:effectLst/>
              <a:latin typeface="+mn-lt"/>
              <a:ea typeface="+mn-ea"/>
              <a:cs typeface="+mn-cs"/>
            </a:endParaRPr>
          </a:p>
          <a:p>
            <a:r>
              <a:rPr lang="sv-SE" sz="1200" b="0" i="0" kern="1200" dirty="0">
                <a:solidFill>
                  <a:schemeClr val="tx1"/>
                </a:solidFill>
                <a:effectLst/>
                <a:latin typeface="+mn-lt"/>
                <a:ea typeface="+mn-ea"/>
                <a:cs typeface="+mn-cs"/>
              </a:rPr>
              <a:t>Nordsamiska </a:t>
            </a:r>
            <a:r>
              <a:rPr lang="sv-SE" sz="1200" b="0" i="0" kern="1200" dirty="0" err="1">
                <a:solidFill>
                  <a:schemeClr val="tx1"/>
                </a:solidFill>
                <a:effectLst/>
                <a:latin typeface="+mn-lt"/>
                <a:ea typeface="+mn-ea"/>
                <a:cs typeface="+mn-cs"/>
              </a:rPr>
              <a:t>Oaidnalit</a:t>
            </a:r>
            <a:r>
              <a:rPr lang="sv-SE" sz="1200" b="0" i="0" kern="1200" dirty="0">
                <a:solidFill>
                  <a:schemeClr val="tx1"/>
                </a:solidFill>
                <a:effectLst/>
                <a:latin typeface="+mn-lt"/>
                <a:ea typeface="+mn-ea"/>
                <a:cs typeface="+mn-cs"/>
              </a:rPr>
              <a:t> (Vi ses)</a:t>
            </a:r>
          </a:p>
          <a:p>
            <a:r>
              <a:rPr lang="sv-SE" sz="1200" b="0" i="0" kern="1200" dirty="0" err="1">
                <a:solidFill>
                  <a:schemeClr val="tx1"/>
                </a:solidFill>
                <a:effectLst/>
                <a:latin typeface="+mn-lt"/>
                <a:ea typeface="+mn-ea"/>
                <a:cs typeface="+mn-cs"/>
              </a:rPr>
              <a:t>Lulesamiska</a:t>
            </a:r>
            <a:r>
              <a:rPr lang="sv-SE" sz="1200" b="0" i="0" kern="1200" dirty="0">
                <a:solidFill>
                  <a:schemeClr val="tx1"/>
                </a:solidFill>
                <a:effectLst/>
                <a:latin typeface="+mn-lt"/>
                <a:ea typeface="+mn-ea"/>
                <a:cs typeface="+mn-cs"/>
              </a:rPr>
              <a:t>  </a:t>
            </a:r>
            <a:r>
              <a:rPr lang="sv-SE" sz="1200" b="0" i="0" kern="1200" dirty="0" err="1">
                <a:solidFill>
                  <a:schemeClr val="tx1"/>
                </a:solidFill>
                <a:effectLst/>
                <a:latin typeface="+mn-lt"/>
                <a:ea typeface="+mn-ea"/>
                <a:cs typeface="+mn-cs"/>
              </a:rPr>
              <a:t>Hivás</a:t>
            </a:r>
            <a:endParaRPr lang="sv-SE" sz="1200" b="0" i="0" kern="1200" dirty="0">
              <a:solidFill>
                <a:schemeClr val="tx1"/>
              </a:solidFill>
              <a:effectLst/>
              <a:latin typeface="+mn-lt"/>
              <a:ea typeface="+mn-ea"/>
              <a:cs typeface="+mn-cs"/>
            </a:endParaRPr>
          </a:p>
          <a:p>
            <a:r>
              <a:rPr lang="sv-SE" sz="1200" b="0" i="0" kern="1200" dirty="0" err="1">
                <a:solidFill>
                  <a:schemeClr val="tx1"/>
                </a:solidFill>
                <a:effectLst/>
                <a:latin typeface="+mn-lt"/>
                <a:ea typeface="+mn-ea"/>
                <a:cs typeface="+mn-cs"/>
              </a:rPr>
              <a:t>Pitesamiska</a:t>
            </a:r>
            <a:r>
              <a:rPr lang="sv-SE" sz="1200" b="0" i="0" kern="1200" dirty="0">
                <a:solidFill>
                  <a:schemeClr val="tx1"/>
                </a:solidFill>
                <a:effectLst/>
                <a:latin typeface="+mn-lt"/>
                <a:ea typeface="+mn-ea"/>
                <a:cs typeface="+mn-cs"/>
              </a:rPr>
              <a:t> </a:t>
            </a:r>
            <a:r>
              <a:rPr lang="sv-SE" sz="1200" b="0" i="0" kern="1200" dirty="0" err="1">
                <a:solidFill>
                  <a:schemeClr val="tx1"/>
                </a:solidFill>
                <a:effectLst/>
                <a:latin typeface="+mn-lt"/>
                <a:ea typeface="+mn-ea"/>
                <a:cs typeface="+mn-cs"/>
              </a:rPr>
              <a:t>Guvnát</a:t>
            </a:r>
            <a:r>
              <a:rPr lang="sv-SE" sz="1200" b="0" i="0" kern="1200" dirty="0">
                <a:solidFill>
                  <a:schemeClr val="tx1"/>
                </a:solidFill>
                <a:effectLst/>
                <a:latin typeface="+mn-lt"/>
                <a:ea typeface="+mn-ea"/>
                <a:cs typeface="+mn-cs"/>
              </a:rPr>
              <a:t> </a:t>
            </a:r>
            <a:r>
              <a:rPr lang="sv-SE" sz="1200" b="0" i="0" kern="1200" dirty="0" err="1">
                <a:solidFill>
                  <a:schemeClr val="tx1"/>
                </a:solidFill>
                <a:effectLst/>
                <a:latin typeface="+mn-lt"/>
                <a:ea typeface="+mn-ea"/>
                <a:cs typeface="+mn-cs"/>
              </a:rPr>
              <a:t>dä</a:t>
            </a:r>
            <a:r>
              <a:rPr lang="sv-SE" sz="1200" b="0" i="0" kern="1200" dirty="0">
                <a:solidFill>
                  <a:schemeClr val="tx1"/>
                </a:solidFill>
                <a:effectLst/>
                <a:latin typeface="+mn-lt"/>
                <a:ea typeface="+mn-ea"/>
                <a:cs typeface="+mn-cs"/>
              </a:rPr>
              <a:t> (adjö då)</a:t>
            </a:r>
          </a:p>
          <a:p>
            <a:r>
              <a:rPr lang="sv-SE" sz="1200" b="0" i="0" kern="1200" dirty="0">
                <a:solidFill>
                  <a:schemeClr val="tx1"/>
                </a:solidFill>
                <a:effectLst/>
                <a:latin typeface="+mn-lt"/>
                <a:ea typeface="+mn-ea"/>
                <a:cs typeface="+mn-cs"/>
              </a:rPr>
              <a:t>Umesamiska </a:t>
            </a:r>
            <a:r>
              <a:rPr lang="sv-SE" sz="1200" b="0" i="0" kern="1200" dirty="0" err="1">
                <a:solidFill>
                  <a:schemeClr val="tx1"/>
                </a:solidFill>
                <a:effectLst/>
                <a:latin typeface="+mn-lt"/>
                <a:ea typeface="+mn-ea"/>
                <a:cs typeface="+mn-cs"/>
              </a:rPr>
              <a:t>Guvnate</a:t>
            </a:r>
            <a:endParaRPr lang="sv-SE" sz="1200" b="0" i="0" kern="1200" dirty="0">
              <a:solidFill>
                <a:schemeClr val="tx1"/>
              </a:solidFill>
              <a:effectLst/>
              <a:latin typeface="+mn-lt"/>
              <a:ea typeface="+mn-ea"/>
              <a:cs typeface="+mn-cs"/>
            </a:endParaRPr>
          </a:p>
          <a:p>
            <a:r>
              <a:rPr lang="sv-SE" sz="1200" b="0" i="0" kern="1200" dirty="0">
                <a:solidFill>
                  <a:schemeClr val="tx1"/>
                </a:solidFill>
                <a:effectLst/>
                <a:latin typeface="+mn-lt"/>
                <a:ea typeface="+mn-ea"/>
                <a:cs typeface="+mn-cs"/>
              </a:rPr>
              <a:t>Sydsamiska Nåå </a:t>
            </a:r>
            <a:r>
              <a:rPr lang="sv-SE" sz="1200" b="0" i="0" kern="1200" dirty="0" err="1">
                <a:solidFill>
                  <a:schemeClr val="tx1"/>
                </a:solidFill>
                <a:effectLst/>
                <a:latin typeface="+mn-lt"/>
                <a:ea typeface="+mn-ea"/>
                <a:cs typeface="+mn-cs"/>
              </a:rPr>
              <a:t>Nåå</a:t>
            </a:r>
            <a:endParaRPr lang="sv-SE" sz="1200" b="0" i="0" kern="1200" dirty="0">
              <a:solidFill>
                <a:schemeClr val="tx1"/>
              </a:solidFill>
              <a:effectLst/>
              <a:latin typeface="+mn-lt"/>
              <a:ea typeface="+mn-ea"/>
              <a:cs typeface="+mn-cs"/>
            </a:endParaRPr>
          </a:p>
          <a:p>
            <a:endParaRPr lang="sv-SE" sz="1200" b="0" i="0" kern="1200" dirty="0">
              <a:solidFill>
                <a:schemeClr val="tx1"/>
              </a:solidFill>
              <a:effectLst/>
              <a:latin typeface="+mn-lt"/>
              <a:ea typeface="+mn-ea"/>
              <a:cs typeface="+mn-cs"/>
            </a:endParaRPr>
          </a:p>
          <a:p>
            <a:r>
              <a:rPr lang="sv-SE" sz="1200" b="0" i="0" dirty="0">
                <a:solidFill>
                  <a:schemeClr val="accent1"/>
                </a:solidFill>
                <a:effectLst/>
                <a:latin typeface="+mj-lt"/>
                <a:cs typeface="Calibri" panose="020F0502020204030204" pitchFamily="34" charset="0"/>
              </a:rPr>
              <a:t>Jiddisch- </a:t>
            </a:r>
            <a:r>
              <a:rPr lang="sv-SE" sz="1200" b="0" i="0" dirty="0" err="1">
                <a:solidFill>
                  <a:schemeClr val="accent1"/>
                </a:solidFill>
                <a:effectLst/>
                <a:latin typeface="+mj-lt"/>
                <a:cs typeface="Calibri" panose="020F0502020204030204" pitchFamily="34" charset="0"/>
              </a:rPr>
              <a:t>Zai</a:t>
            </a:r>
            <a:r>
              <a:rPr lang="sv-SE" sz="1200" b="0" i="0" dirty="0">
                <a:solidFill>
                  <a:schemeClr val="accent1"/>
                </a:solidFill>
                <a:effectLst/>
                <a:latin typeface="+mj-lt"/>
                <a:cs typeface="Calibri" panose="020F0502020204030204" pitchFamily="34" charset="0"/>
              </a:rPr>
              <a:t> </a:t>
            </a:r>
            <a:r>
              <a:rPr lang="sv-SE" sz="1200" b="0" i="0" dirty="0" err="1">
                <a:solidFill>
                  <a:schemeClr val="accent1"/>
                </a:solidFill>
                <a:effectLst/>
                <a:latin typeface="+mj-lt"/>
                <a:cs typeface="Calibri" panose="020F0502020204030204" pitchFamily="34" charset="0"/>
              </a:rPr>
              <a:t>gezúnt</a:t>
            </a:r>
            <a:r>
              <a:rPr lang="sv-SE" sz="1200" b="0" i="0" dirty="0">
                <a:solidFill>
                  <a:schemeClr val="accent1"/>
                </a:solidFill>
                <a:effectLst/>
                <a:latin typeface="+mj-lt"/>
                <a:cs typeface="Calibri" panose="020F0502020204030204" pitchFamily="34" charset="0"/>
              </a:rPr>
              <a:t>! </a:t>
            </a:r>
          </a:p>
          <a:p>
            <a:endParaRPr lang="sv-SE" sz="1200" b="0" i="0" dirty="0">
              <a:solidFill>
                <a:schemeClr val="accent1"/>
              </a:solidFill>
              <a:effectLst/>
              <a:latin typeface="+mj-lt"/>
              <a:cs typeface="Calibri" panose="020F0502020204030204" pitchFamily="34" charset="0"/>
            </a:endParaRPr>
          </a:p>
          <a:p>
            <a:r>
              <a:rPr lang="sv-SE" sz="1200" dirty="0">
                <a:solidFill>
                  <a:schemeClr val="accent1"/>
                </a:solidFill>
                <a:effectLst/>
                <a:latin typeface="+mj-lt"/>
                <a:ea typeface="Calibri" panose="020F0502020204030204" pitchFamily="34" charset="0"/>
              </a:rPr>
              <a:t>Meänkieli- </a:t>
            </a:r>
            <a:r>
              <a:rPr lang="sv-SE" sz="1200" dirty="0" err="1">
                <a:solidFill>
                  <a:schemeClr val="accent1"/>
                </a:solidFill>
                <a:effectLst/>
                <a:latin typeface="+mj-lt"/>
                <a:ea typeface="Calibri" panose="020F0502020204030204" pitchFamily="34" charset="0"/>
              </a:rPr>
              <a:t>Heipähei</a:t>
            </a:r>
            <a:r>
              <a:rPr lang="sv-SE" sz="1200" dirty="0">
                <a:solidFill>
                  <a:schemeClr val="accent1"/>
                </a:solidFill>
                <a:latin typeface="+mj-lt"/>
                <a:cs typeface="Calibri" panose="020F0502020204030204" pitchFamily="34" charset="0"/>
              </a:rPr>
              <a:t>!</a:t>
            </a:r>
          </a:p>
          <a:p>
            <a:endParaRPr lang="sv-SE" sz="1200" dirty="0">
              <a:solidFill>
                <a:schemeClr val="accent1"/>
              </a:solidFill>
              <a:latin typeface="+mj-lt"/>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sv-SE" sz="1200" kern="1200" dirty="0">
                <a:solidFill>
                  <a:schemeClr val="accent1"/>
                </a:solidFill>
                <a:latin typeface="+mn-lt"/>
                <a:ea typeface="+mn-ea"/>
                <a:cs typeface="Calibri" panose="020F0502020204030204" pitchFamily="34" charset="0"/>
              </a:rPr>
              <a:t>Romani </a:t>
            </a:r>
            <a:r>
              <a:rPr lang="sv-SE" sz="1200" kern="1200" dirty="0" err="1">
                <a:solidFill>
                  <a:schemeClr val="accent1"/>
                </a:solidFill>
                <a:latin typeface="+mn-lt"/>
                <a:ea typeface="+mn-ea"/>
                <a:cs typeface="Calibri" panose="020F0502020204030204" pitchFamily="34" charset="0"/>
              </a:rPr>
              <a:t>chib</a:t>
            </a:r>
            <a:r>
              <a:rPr lang="sv-SE" sz="1200" kern="1200" dirty="0">
                <a:solidFill>
                  <a:schemeClr val="accent1"/>
                </a:solidFill>
                <a:latin typeface="+mn-lt"/>
                <a:ea typeface="+mn-ea"/>
                <a:cs typeface="Calibri" panose="020F0502020204030204" pitchFamily="34" charset="0"/>
              </a:rPr>
              <a:t>-  </a:t>
            </a:r>
            <a:r>
              <a:rPr lang="sv-SE" sz="1200" kern="1200" dirty="0" err="1">
                <a:solidFill>
                  <a:schemeClr val="accent1"/>
                </a:solidFill>
                <a:latin typeface="+mn-lt"/>
                <a:ea typeface="+mn-ea"/>
                <a:cs typeface="Calibri" panose="020F0502020204030204" pitchFamily="34" charset="0"/>
              </a:rPr>
              <a:t>Devlesa</a:t>
            </a:r>
            <a:r>
              <a:rPr lang="sv-SE" sz="1200" kern="1200" dirty="0">
                <a:solidFill>
                  <a:schemeClr val="accent1"/>
                </a:solidFill>
                <a:latin typeface="+mn-lt"/>
                <a:ea typeface="+mn-ea"/>
                <a:cs typeface="Calibri" panose="020F0502020204030204" pitchFamily="34" charset="0"/>
              </a:rPr>
              <a:t>!</a:t>
            </a:r>
            <a:br>
              <a:rPr lang="sv-SE" sz="1200" kern="1200" dirty="0">
                <a:solidFill>
                  <a:schemeClr val="accent1"/>
                </a:solidFill>
                <a:latin typeface="+mn-lt"/>
                <a:ea typeface="+mn-ea"/>
                <a:cs typeface="Calibri" panose="020F0502020204030204" pitchFamily="34" charset="0"/>
              </a:rPr>
            </a:br>
            <a:r>
              <a:rPr lang="sv-SE" sz="1200" b="0" i="0" kern="1200" dirty="0" err="1">
                <a:solidFill>
                  <a:schemeClr val="accent1"/>
                </a:solidFill>
                <a:effectLst/>
                <a:latin typeface="+mn-lt"/>
                <a:ea typeface="+mn-ea"/>
                <a:cs typeface="Calibri" panose="020F0502020204030204" pitchFamily="34" charset="0"/>
              </a:rPr>
              <a:t>Arli</a:t>
            </a:r>
            <a:r>
              <a:rPr lang="sv-SE" sz="1200" b="0" i="0" kern="1200" dirty="0">
                <a:solidFill>
                  <a:schemeClr val="tx1"/>
                </a:solidFill>
                <a:effectLst/>
                <a:latin typeface="+mn-lt"/>
                <a:ea typeface="+mn-ea"/>
                <a:cs typeface="+mn-cs"/>
              </a:rPr>
              <a:t>- </a:t>
            </a:r>
            <a:r>
              <a:rPr lang="hr-HR" sz="1200" b="0" i="0" kern="1200" dirty="0" err="1">
                <a:solidFill>
                  <a:schemeClr val="tx1"/>
                </a:solidFill>
                <a:effectLst/>
                <a:latin typeface="+mn-lt"/>
                <a:ea typeface="+mn-ea"/>
                <a:cs typeface="+mn-cs"/>
              </a:rPr>
              <a:t>Ačhov</a:t>
            </a:r>
            <a:r>
              <a:rPr lang="hr-HR" sz="1200" b="0" i="0" kern="1200" dirty="0">
                <a:solidFill>
                  <a:schemeClr val="tx1"/>
                </a:solidFill>
                <a:effectLst/>
                <a:latin typeface="+mn-lt"/>
                <a:ea typeface="+mn-ea"/>
                <a:cs typeface="+mn-cs"/>
              </a:rPr>
              <a:t> </a:t>
            </a:r>
            <a:r>
              <a:rPr lang="hr-HR" sz="1200" b="0" i="0" kern="1200" dirty="0" err="1">
                <a:solidFill>
                  <a:schemeClr val="tx1"/>
                </a:solidFill>
                <a:effectLst/>
                <a:latin typeface="+mn-lt"/>
                <a:ea typeface="+mn-ea"/>
                <a:cs typeface="+mn-cs"/>
              </a:rPr>
              <a:t>devleja</a:t>
            </a:r>
            <a:r>
              <a:rPr lang="hr-HR" sz="1200" b="0" i="0" kern="1200" dirty="0">
                <a:solidFill>
                  <a:schemeClr val="tx1"/>
                </a:solidFill>
                <a:effectLst/>
                <a:latin typeface="+mn-lt"/>
                <a:ea typeface="+mn-ea"/>
                <a:cs typeface="+mn-cs"/>
              </a:rPr>
              <a:t>!</a:t>
            </a:r>
            <a:endParaRPr lang="sv-SE" sz="1200" b="0" i="0" kern="1200" dirty="0">
              <a:solidFill>
                <a:schemeClr val="tx1"/>
              </a:solidFill>
              <a:effectLst/>
              <a:latin typeface="+mn-lt"/>
              <a:ea typeface="+mn-ea"/>
              <a:cs typeface="+mn-cs"/>
            </a:endParaRPr>
          </a:p>
          <a:p>
            <a:endParaRPr lang="sv-SE" sz="1200" dirty="0">
              <a:solidFill>
                <a:schemeClr val="accent1"/>
              </a:solidFill>
              <a:latin typeface="+mj-lt"/>
              <a:cs typeface="Calibri" panose="020F0502020204030204" pitchFamily="34" charset="0"/>
            </a:endParaRPr>
          </a:p>
          <a:p>
            <a:endParaRPr lang="sv-SE" sz="1200" dirty="0">
              <a:solidFill>
                <a:schemeClr val="accent1"/>
              </a:solidFill>
              <a:latin typeface="+mj-lt"/>
              <a:cs typeface="Calibri" panose="020F0502020204030204" pitchFamily="34" charset="0"/>
            </a:endParaRPr>
          </a:p>
          <a:p>
            <a:r>
              <a:rPr lang="sv-SE" sz="1200" dirty="0">
                <a:solidFill>
                  <a:schemeClr val="accent1"/>
                </a:solidFill>
                <a:latin typeface="+mj-lt"/>
                <a:cs typeface="Calibri" panose="020F0502020204030204" pitchFamily="34" charset="0"/>
              </a:rPr>
              <a:t>Illustration: Nina Fylkegård</a:t>
            </a:r>
          </a:p>
          <a:p>
            <a:endParaRPr lang="sv-SE" dirty="0"/>
          </a:p>
        </p:txBody>
      </p:sp>
      <p:sp>
        <p:nvSpPr>
          <p:cNvPr id="4" name="Platshållare för bildnummer 3"/>
          <p:cNvSpPr>
            <a:spLocks noGrp="1"/>
          </p:cNvSpPr>
          <p:nvPr>
            <p:ph type="sldNum" sz="quarter" idx="5"/>
          </p:nvPr>
        </p:nvSpPr>
        <p:spPr/>
        <p:txBody>
          <a:bodyPr/>
          <a:lstStyle/>
          <a:p>
            <a:fld id="{23AD5F04-74EE-48B7-AA87-23B510535D0D}" type="slidenum">
              <a:rPr lang="sv-SE" smtClean="0"/>
              <a:t>16</a:t>
            </a:fld>
            <a:endParaRPr lang="sv-SE"/>
          </a:p>
        </p:txBody>
      </p:sp>
    </p:spTree>
    <p:extLst>
      <p:ext uri="{BB962C8B-B14F-4D97-AF65-F5344CB8AC3E}">
        <p14:creationId xmlns:p14="http://schemas.microsoft.com/office/powerpoint/2010/main" val="4271983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latin typeface="Century Gothic" panose="020B0502020202020204" pitchFamily="34" charset="0"/>
              </a:defRPr>
            </a:lvl1pPr>
          </a:lstStyle>
          <a:p>
            <a:r>
              <a:rPr lang="sv-SE" dirty="0"/>
              <a:t>Klicka här för att ändra mall för rubrikformat</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latin typeface="Century Gothic" panose="020B0502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dirty="0"/>
              <a:t>Klicka här för att ändra mall för underrubrikformat</a:t>
            </a:r>
            <a:endParaRPr lang="en-US" dirty="0"/>
          </a:p>
        </p:txBody>
      </p:sp>
      <p:sp>
        <p:nvSpPr>
          <p:cNvPr id="4" name="Date Placeholder 3"/>
          <p:cNvSpPr>
            <a:spLocks noGrp="1"/>
          </p:cNvSpPr>
          <p:nvPr>
            <p:ph type="dt" sz="half" idx="10"/>
          </p:nvPr>
        </p:nvSpPr>
        <p:spPr/>
        <p:txBody>
          <a:bodyPr/>
          <a:lstStyle/>
          <a:p>
            <a:fld id="{E71FC310-F404-4B34-9E55-4BDA6FE3B98E}" type="datetimeFigureOut">
              <a:rPr lang="sv-SE" smtClean="0"/>
              <a:t>2024-02-22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42761625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sv-SE"/>
              <a:t>Klicka här för att ändra mall för rubrikformat</a:t>
            </a:r>
            <a:endParaRPr lang="en-US" dirty="0"/>
          </a:p>
        </p:txBody>
      </p:sp>
      <p:sp>
        <p:nvSpPr>
          <p:cNvPr id="3" name="Content Placeholder 2"/>
          <p:cNvSpPr>
            <a:spLocks noGrp="1"/>
          </p:cNvSpPr>
          <p:nvPr>
            <p:ph idx="1"/>
          </p:nvPr>
        </p:nvSpPr>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en-US" dirty="0"/>
          </a:p>
        </p:txBody>
      </p:sp>
      <p:sp>
        <p:nvSpPr>
          <p:cNvPr id="4" name="Date Placeholder 3"/>
          <p:cNvSpPr>
            <a:spLocks noGrp="1"/>
          </p:cNvSpPr>
          <p:nvPr>
            <p:ph type="dt" sz="half" idx="10"/>
          </p:nvPr>
        </p:nvSpPr>
        <p:spPr/>
        <p:txBody>
          <a:bodyPr/>
          <a:lstStyle/>
          <a:p>
            <a:fld id="{E71FC310-F404-4B34-9E55-4BDA6FE3B98E}" type="datetimeFigureOut">
              <a:rPr lang="sv-SE" smtClean="0"/>
              <a:t>2024-02-22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1247812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sv-SE"/>
              <a:t>Klicka här för att ändra mall för rubrikformat</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latin typeface="Century Gothic" panose="020B0502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a:t>Klicka här för att ändra format på bakgrundstexten</a:t>
            </a:r>
          </a:p>
        </p:txBody>
      </p:sp>
      <p:sp>
        <p:nvSpPr>
          <p:cNvPr id="4" name="Date Placeholder 3"/>
          <p:cNvSpPr>
            <a:spLocks noGrp="1"/>
          </p:cNvSpPr>
          <p:nvPr>
            <p:ph type="dt" sz="half" idx="10"/>
          </p:nvPr>
        </p:nvSpPr>
        <p:spPr/>
        <p:txBody>
          <a:bodyPr/>
          <a:lstStyle/>
          <a:p>
            <a:fld id="{E71FC310-F404-4B34-9E55-4BDA6FE3B98E}" type="datetimeFigureOut">
              <a:rPr lang="sv-SE" smtClean="0"/>
              <a:t>2024-02-22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2859645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dela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mall för rubrikformat</a:t>
            </a:r>
            <a:endParaRPr lang="en-US" dirty="0"/>
          </a:p>
        </p:txBody>
      </p:sp>
      <p:sp>
        <p:nvSpPr>
          <p:cNvPr id="3" name="Content Placeholder 2"/>
          <p:cNvSpPr>
            <a:spLocks noGrp="1"/>
          </p:cNvSpPr>
          <p:nvPr>
            <p:ph sz="half" idx="1"/>
          </p:nvPr>
        </p:nvSpPr>
        <p:spPr>
          <a:xfrm>
            <a:off x="677334" y="2160589"/>
            <a:ext cx="4184035" cy="3880772"/>
          </a:xfrm>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en-US" dirty="0"/>
          </a:p>
        </p:txBody>
      </p:sp>
      <p:sp>
        <p:nvSpPr>
          <p:cNvPr id="4" name="Content Placeholder 3"/>
          <p:cNvSpPr>
            <a:spLocks noGrp="1"/>
          </p:cNvSpPr>
          <p:nvPr>
            <p:ph sz="half" idx="2"/>
          </p:nvPr>
        </p:nvSpPr>
        <p:spPr>
          <a:xfrm>
            <a:off x="5089970" y="2160589"/>
            <a:ext cx="4184034" cy="3880773"/>
          </a:xfrm>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en-US" dirty="0"/>
          </a:p>
        </p:txBody>
      </p:sp>
      <p:sp>
        <p:nvSpPr>
          <p:cNvPr id="5" name="Date Placeholder 4"/>
          <p:cNvSpPr>
            <a:spLocks noGrp="1"/>
          </p:cNvSpPr>
          <p:nvPr>
            <p:ph type="dt" sz="half" idx="10"/>
          </p:nvPr>
        </p:nvSpPr>
        <p:spPr/>
        <p:txBody>
          <a:bodyPr/>
          <a:lstStyle/>
          <a:p>
            <a:fld id="{E71FC310-F404-4B34-9E55-4BDA6FE3B98E}" type="datetimeFigureOut">
              <a:rPr lang="sv-SE" smtClean="0"/>
              <a:t>2024-02-22</a:t>
            </a:fld>
            <a:endParaRPr lang="sv-SE"/>
          </a:p>
        </p:txBody>
      </p:sp>
      <p:sp>
        <p:nvSpPr>
          <p:cNvPr id="6" name="Footer Placeholder 5"/>
          <p:cNvSpPr>
            <a:spLocks noGrp="1"/>
          </p:cNvSpPr>
          <p:nvPr>
            <p:ph type="ftr" sz="quarter" idx="11"/>
          </p:nvPr>
        </p:nvSpPr>
        <p:spPr/>
        <p:txBody>
          <a:bodyPr/>
          <a:lstStyle/>
          <a:p>
            <a:endParaRPr lang="sv-SE"/>
          </a:p>
        </p:txBody>
      </p:sp>
      <p:sp>
        <p:nvSpPr>
          <p:cNvPr id="7" name="Slide Number Placeholder 6"/>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3307934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sv-SE"/>
              <a:t>Klicka här för att ändra mall för rubrikformat</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200" b="0">
                <a:latin typeface="Century Gothic" panose="020B0502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dirty="0"/>
              <a:t>Klicka här för att ändra format på bakgrundstexten</a:t>
            </a:r>
          </a:p>
        </p:txBody>
      </p:sp>
      <p:sp>
        <p:nvSpPr>
          <p:cNvPr id="4" name="Content Placeholder 3"/>
          <p:cNvSpPr>
            <a:spLocks noGrp="1"/>
          </p:cNvSpPr>
          <p:nvPr>
            <p:ph sz="half" idx="2"/>
          </p:nvPr>
        </p:nvSpPr>
        <p:spPr>
          <a:xfrm>
            <a:off x="675745" y="2737245"/>
            <a:ext cx="4185623" cy="3304117"/>
          </a:xfrm>
        </p:spPr>
        <p:txBody>
          <a:bodyPr>
            <a:normAutofit/>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200" b="0">
                <a:latin typeface="Century Gothic" panose="020B0502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dirty="0"/>
              <a:t>Klicka här för att ändra format på bakgrundstexten</a:t>
            </a:r>
          </a:p>
        </p:txBody>
      </p:sp>
      <p:sp>
        <p:nvSpPr>
          <p:cNvPr id="6" name="Content Placeholder 5"/>
          <p:cNvSpPr>
            <a:spLocks noGrp="1"/>
          </p:cNvSpPr>
          <p:nvPr>
            <p:ph sz="quarter" idx="4"/>
          </p:nvPr>
        </p:nvSpPr>
        <p:spPr>
          <a:xfrm>
            <a:off x="5088384" y="2737245"/>
            <a:ext cx="4185617" cy="3304117"/>
          </a:xfrm>
        </p:spPr>
        <p:txBody>
          <a:bodyPr>
            <a:normAutofit/>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en-US" dirty="0"/>
          </a:p>
        </p:txBody>
      </p:sp>
      <p:sp>
        <p:nvSpPr>
          <p:cNvPr id="7" name="Date Placeholder 6"/>
          <p:cNvSpPr>
            <a:spLocks noGrp="1"/>
          </p:cNvSpPr>
          <p:nvPr>
            <p:ph type="dt" sz="half" idx="10"/>
          </p:nvPr>
        </p:nvSpPr>
        <p:spPr/>
        <p:txBody>
          <a:bodyPr/>
          <a:lstStyle/>
          <a:p>
            <a:fld id="{E71FC310-F404-4B34-9E55-4BDA6FE3B98E}" type="datetimeFigureOut">
              <a:rPr lang="sv-SE" smtClean="0"/>
              <a:t>2024-02-22</a:t>
            </a:fld>
            <a:endParaRPr lang="sv-SE"/>
          </a:p>
        </p:txBody>
      </p:sp>
      <p:sp>
        <p:nvSpPr>
          <p:cNvPr id="8" name="Footer Placeholder 7"/>
          <p:cNvSpPr>
            <a:spLocks noGrp="1"/>
          </p:cNvSpPr>
          <p:nvPr>
            <p:ph type="ftr" sz="quarter" idx="11"/>
          </p:nvPr>
        </p:nvSpPr>
        <p:spPr/>
        <p:txBody>
          <a:bodyPr/>
          <a:lstStyle/>
          <a:p>
            <a:endParaRPr lang="sv-SE"/>
          </a:p>
        </p:txBody>
      </p:sp>
      <p:sp>
        <p:nvSpPr>
          <p:cNvPr id="9" name="Slide Number Placeholder 8"/>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3636120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sv-SE"/>
              <a:t>Klicka här för att ändra mall för rubrikformat</a:t>
            </a:r>
            <a:endParaRPr lang="en-US" dirty="0"/>
          </a:p>
        </p:txBody>
      </p:sp>
      <p:sp>
        <p:nvSpPr>
          <p:cNvPr id="3" name="Date Placeholder 2"/>
          <p:cNvSpPr>
            <a:spLocks noGrp="1"/>
          </p:cNvSpPr>
          <p:nvPr>
            <p:ph type="dt" sz="half" idx="10"/>
          </p:nvPr>
        </p:nvSpPr>
        <p:spPr/>
        <p:txBody>
          <a:bodyPr/>
          <a:lstStyle/>
          <a:p>
            <a:fld id="{E71FC310-F404-4B34-9E55-4BDA6FE3B98E}" type="datetimeFigureOut">
              <a:rPr lang="sv-SE" smtClean="0"/>
              <a:t>2024-02-22</a:t>
            </a:fld>
            <a:endParaRPr lang="sv-SE"/>
          </a:p>
        </p:txBody>
      </p:sp>
      <p:sp>
        <p:nvSpPr>
          <p:cNvPr id="4" name="Footer Placeholder 3"/>
          <p:cNvSpPr>
            <a:spLocks noGrp="1"/>
          </p:cNvSpPr>
          <p:nvPr>
            <p:ph type="ftr" sz="quarter" idx="11"/>
          </p:nvPr>
        </p:nvSpPr>
        <p:spPr/>
        <p:txBody>
          <a:bodyPr/>
          <a:lstStyle/>
          <a:p>
            <a:endParaRPr lang="sv-SE"/>
          </a:p>
        </p:txBody>
      </p:sp>
      <p:sp>
        <p:nvSpPr>
          <p:cNvPr id="5" name="Slide Number Placeholder 4"/>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4584531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1FC310-F404-4B34-9E55-4BDA6FE3B98E}" type="datetimeFigureOut">
              <a:rPr lang="sv-SE" smtClean="0"/>
              <a:t>2024-02-22</a:t>
            </a:fld>
            <a:endParaRPr lang="sv-SE"/>
          </a:p>
        </p:txBody>
      </p:sp>
      <p:sp>
        <p:nvSpPr>
          <p:cNvPr id="3" name="Footer Placeholder 2"/>
          <p:cNvSpPr>
            <a:spLocks noGrp="1"/>
          </p:cNvSpPr>
          <p:nvPr>
            <p:ph type="ftr" sz="quarter" idx="11"/>
          </p:nvPr>
        </p:nvSpPr>
        <p:spPr/>
        <p:txBody>
          <a:bodyPr/>
          <a:lstStyle/>
          <a:p>
            <a:endParaRPr lang="sv-SE"/>
          </a:p>
        </p:txBody>
      </p:sp>
      <p:sp>
        <p:nvSpPr>
          <p:cNvPr id="4" name="Slide Number Placeholder 3"/>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3637321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ext med bildtex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sv-SE"/>
              <a:t>Klicka här för att ändra mall för rubrikformat</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atin typeface="Century Gothic" panose="020B0502020202020204" pitchFamily="34" charset="0"/>
              </a:defRPr>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sv-SE" dirty="0"/>
              <a:t>Klicka här för att ändra format på bakgrundstexten</a:t>
            </a:r>
          </a:p>
        </p:txBody>
      </p:sp>
      <p:sp>
        <p:nvSpPr>
          <p:cNvPr id="5" name="Date Placeholder 4"/>
          <p:cNvSpPr>
            <a:spLocks noGrp="1"/>
          </p:cNvSpPr>
          <p:nvPr>
            <p:ph type="dt" sz="half" idx="10"/>
          </p:nvPr>
        </p:nvSpPr>
        <p:spPr/>
        <p:txBody>
          <a:bodyPr/>
          <a:lstStyle/>
          <a:p>
            <a:fld id="{E71FC310-F404-4B34-9E55-4BDA6FE3B98E}" type="datetimeFigureOut">
              <a:rPr lang="sv-SE" smtClean="0"/>
              <a:t>2024-02-22</a:t>
            </a:fld>
            <a:endParaRPr lang="sv-SE"/>
          </a:p>
        </p:txBody>
      </p:sp>
      <p:sp>
        <p:nvSpPr>
          <p:cNvPr id="6" name="Footer Placeholder 5"/>
          <p:cNvSpPr>
            <a:spLocks noGrp="1"/>
          </p:cNvSpPr>
          <p:nvPr>
            <p:ph type="ftr" sz="quarter" idx="11"/>
          </p:nvPr>
        </p:nvSpPr>
        <p:spPr/>
        <p:txBody>
          <a:bodyPr/>
          <a:lstStyle/>
          <a:p>
            <a:endParaRPr lang="sv-SE"/>
          </a:p>
        </p:txBody>
      </p:sp>
      <p:sp>
        <p:nvSpPr>
          <p:cNvPr id="7" name="Slide Number Placeholder 6"/>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849494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sv-SE"/>
              <a:t>Klicka här för att ändra mall för rubrikformat</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atin typeface="Century Gothic" panose="020B0502020202020204" pitchFamily="34" charset="0"/>
              </a:defRPr>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sv-SE" dirty="0"/>
              <a:t>Klicka på ikonen för att lägga till en bild</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atin typeface="Century Gothic" panose="020B0502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dirty="0"/>
              <a:t>Klicka här för att ändra format på bakgrundstexten</a:t>
            </a:r>
          </a:p>
        </p:txBody>
      </p:sp>
      <p:sp>
        <p:nvSpPr>
          <p:cNvPr id="5" name="Date Placeholder 4"/>
          <p:cNvSpPr>
            <a:spLocks noGrp="1"/>
          </p:cNvSpPr>
          <p:nvPr>
            <p:ph type="dt" sz="half" idx="10"/>
          </p:nvPr>
        </p:nvSpPr>
        <p:spPr/>
        <p:txBody>
          <a:bodyPr/>
          <a:lstStyle/>
          <a:p>
            <a:fld id="{E71FC310-F404-4B34-9E55-4BDA6FE3B98E}" type="datetimeFigureOut">
              <a:rPr lang="sv-SE" smtClean="0"/>
              <a:t>2024-02-22</a:t>
            </a:fld>
            <a:endParaRPr lang="sv-SE"/>
          </a:p>
        </p:txBody>
      </p:sp>
      <p:sp>
        <p:nvSpPr>
          <p:cNvPr id="6" name="Footer Placeholder 5"/>
          <p:cNvSpPr>
            <a:spLocks noGrp="1"/>
          </p:cNvSpPr>
          <p:nvPr>
            <p:ph type="ftr" sz="quarter" idx="11"/>
          </p:nvPr>
        </p:nvSpPr>
        <p:spPr/>
        <p:txBody>
          <a:bodyPr/>
          <a:lstStyle/>
          <a:p>
            <a:endParaRPr lang="sv-SE"/>
          </a:p>
        </p:txBody>
      </p:sp>
      <p:sp>
        <p:nvSpPr>
          <p:cNvPr id="7" name="Slide Number Placeholder 6"/>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2078242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och bildtext">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sv-SE"/>
              <a:t>Klicka här för att ändra mall för rubrikformat</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latin typeface="Century Gothic" panose="020B0502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a:t>Klicka här för att ändra format på bakgrundstexten</a:t>
            </a:r>
          </a:p>
        </p:txBody>
      </p:sp>
      <p:sp>
        <p:nvSpPr>
          <p:cNvPr id="4" name="Date Placeholder 3"/>
          <p:cNvSpPr>
            <a:spLocks noGrp="1"/>
          </p:cNvSpPr>
          <p:nvPr>
            <p:ph type="dt" sz="half" idx="10"/>
          </p:nvPr>
        </p:nvSpPr>
        <p:spPr/>
        <p:txBody>
          <a:bodyPr/>
          <a:lstStyle/>
          <a:p>
            <a:fld id="{E71FC310-F404-4B34-9E55-4BDA6FE3B98E}" type="datetimeFigureOut">
              <a:rPr lang="sv-SE" smtClean="0"/>
              <a:t>2024-02-22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2347222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 med beskrivni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sv-SE"/>
              <a:t>Klicka här för att ändra mall för rubrikformat</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latin typeface="Century Gothic" panose="020B0502020202020204" pitchFamily="34" charset="0"/>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sv-SE" dirty="0"/>
              <a:t>Klicka här för att ändra format på bakgrundstexten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latin typeface="Century Gothic" panose="020B0502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a:t>Klicka här för att ändra format på bakgrundstexten</a:t>
            </a:r>
          </a:p>
        </p:txBody>
      </p:sp>
      <p:sp>
        <p:nvSpPr>
          <p:cNvPr id="4" name="Date Placeholder 3"/>
          <p:cNvSpPr>
            <a:spLocks noGrp="1"/>
          </p:cNvSpPr>
          <p:nvPr>
            <p:ph type="dt" sz="half" idx="10"/>
          </p:nvPr>
        </p:nvSpPr>
        <p:spPr/>
        <p:txBody>
          <a:bodyPr/>
          <a:lstStyle/>
          <a:p>
            <a:fld id="{E71FC310-F404-4B34-9E55-4BDA6FE3B98E}" type="datetimeFigureOut">
              <a:rPr lang="sv-SE" smtClean="0"/>
              <a:t>2024-02-22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50456CCB-2EF2-40B4-92DC-D7CD9A26AD56}" type="slidenum">
              <a:rPr lang="sv-SE" smtClean="0"/>
              <a:t>‹#›</a:t>
            </a:fld>
            <a:endParaRPr lang="sv-SE"/>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151797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nkort">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sv-SE"/>
              <a:t>Klicka här för att ändra mall för rubrikformat</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latin typeface="Century Gothic" panose="020B0502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a:t>Klicka här för att ändra format på bakgrundstexten</a:t>
            </a:r>
          </a:p>
        </p:txBody>
      </p:sp>
      <p:sp>
        <p:nvSpPr>
          <p:cNvPr id="4" name="Date Placeholder 3"/>
          <p:cNvSpPr>
            <a:spLocks noGrp="1"/>
          </p:cNvSpPr>
          <p:nvPr>
            <p:ph type="dt" sz="half" idx="10"/>
          </p:nvPr>
        </p:nvSpPr>
        <p:spPr/>
        <p:txBody>
          <a:bodyPr/>
          <a:lstStyle/>
          <a:p>
            <a:fld id="{E71FC310-F404-4B34-9E55-4BDA6FE3B98E}" type="datetimeFigureOut">
              <a:rPr lang="sv-SE" smtClean="0"/>
              <a:t>2024-02-22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12026895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nkort för c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sv-SE"/>
              <a:t>Klicka här för att ändra mall för rubrikformat</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latin typeface="Century Gothic" panose="020B0502020202020204" pitchFamily="34" charset="0"/>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sv-SE" dirty="0"/>
              <a:t>Klicka här för att ändra format på bakgrundstexten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latin typeface="Century Gothic" panose="020B0502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a:t>Klicka här för att ändra format på bakgrundstexten</a:t>
            </a:r>
          </a:p>
        </p:txBody>
      </p:sp>
      <p:sp>
        <p:nvSpPr>
          <p:cNvPr id="4" name="Date Placeholder 3"/>
          <p:cNvSpPr>
            <a:spLocks noGrp="1"/>
          </p:cNvSpPr>
          <p:nvPr>
            <p:ph type="dt" sz="half" idx="10"/>
          </p:nvPr>
        </p:nvSpPr>
        <p:spPr/>
        <p:txBody>
          <a:bodyPr/>
          <a:lstStyle/>
          <a:p>
            <a:fld id="{E71FC310-F404-4B34-9E55-4BDA6FE3B98E}" type="datetimeFigureOut">
              <a:rPr lang="sv-SE" smtClean="0"/>
              <a:t>2024-02-22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50456CCB-2EF2-40B4-92DC-D7CD9A26AD56}" type="slidenum">
              <a:rPr lang="sv-SE" smtClean="0"/>
              <a:t>‹#›</a:t>
            </a:fld>
            <a:endParaRPr lang="sv-SE"/>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69913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ant eller falskt">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sv-SE"/>
              <a:t>Klicka här för att ändra mall för rubrikformat</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latin typeface="Century Gothic" panose="020B0502020202020204" pitchFamily="34" charset="0"/>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sv-SE" dirty="0"/>
              <a:t>Klicka här för att ändra format på bakgrundstexten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latin typeface="Century Gothic" panose="020B0502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dirty="0"/>
              <a:t>Klicka här för att ändra format på bakgrundstexten</a:t>
            </a:r>
          </a:p>
        </p:txBody>
      </p:sp>
      <p:sp>
        <p:nvSpPr>
          <p:cNvPr id="4" name="Date Placeholder 3"/>
          <p:cNvSpPr>
            <a:spLocks noGrp="1"/>
          </p:cNvSpPr>
          <p:nvPr>
            <p:ph type="dt" sz="half" idx="10"/>
          </p:nvPr>
        </p:nvSpPr>
        <p:spPr/>
        <p:txBody>
          <a:bodyPr/>
          <a:lstStyle/>
          <a:p>
            <a:fld id="{E71FC310-F404-4B34-9E55-4BDA6FE3B98E}" type="datetimeFigureOut">
              <a:rPr lang="sv-SE" smtClean="0"/>
              <a:t>2024-02-22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13746911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mall för rubrikformat</a:t>
            </a:r>
            <a:endParaRPr lang="en-US" dirty="0"/>
          </a:p>
        </p:txBody>
      </p:sp>
      <p:sp>
        <p:nvSpPr>
          <p:cNvPr id="3" name="Vertical Text Placeholder 2"/>
          <p:cNvSpPr>
            <a:spLocks noGrp="1"/>
          </p:cNvSpPr>
          <p:nvPr>
            <p:ph type="body" orient="vert" idx="1"/>
          </p:nvPr>
        </p:nvSpPr>
        <p:spPr/>
        <p:txBody>
          <a:bodyPr vert="eaVert"/>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en-US" dirty="0"/>
          </a:p>
        </p:txBody>
      </p:sp>
      <p:sp>
        <p:nvSpPr>
          <p:cNvPr id="4" name="Date Placeholder 3"/>
          <p:cNvSpPr>
            <a:spLocks noGrp="1"/>
          </p:cNvSpPr>
          <p:nvPr>
            <p:ph type="dt" sz="half" idx="10"/>
          </p:nvPr>
        </p:nvSpPr>
        <p:spPr/>
        <p:txBody>
          <a:bodyPr/>
          <a:lstStyle/>
          <a:p>
            <a:fld id="{E71FC310-F404-4B34-9E55-4BDA6FE3B98E}" type="datetimeFigureOut">
              <a:rPr lang="sv-SE" smtClean="0"/>
              <a:t>2024-02-22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3265611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sv-SE"/>
              <a:t>Klicka här för att ändra mall för rubrikformat</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en-US" dirty="0"/>
          </a:p>
        </p:txBody>
      </p:sp>
      <p:sp>
        <p:nvSpPr>
          <p:cNvPr id="4" name="Date Placeholder 3"/>
          <p:cNvSpPr>
            <a:spLocks noGrp="1"/>
          </p:cNvSpPr>
          <p:nvPr>
            <p:ph type="dt" sz="half" idx="10"/>
          </p:nvPr>
        </p:nvSpPr>
        <p:spPr/>
        <p:txBody>
          <a:bodyPr/>
          <a:lstStyle/>
          <a:p>
            <a:fld id="{E71FC310-F404-4B34-9E55-4BDA6FE3B98E}" type="datetimeFigureOut">
              <a:rPr lang="sv-SE" smtClean="0"/>
              <a:t>2024-02-22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50456CCB-2EF2-40B4-92DC-D7CD9A26AD56}" type="slidenum">
              <a:rPr lang="sv-SE" smtClean="0"/>
              <a:t>‹#›</a:t>
            </a:fld>
            <a:endParaRPr lang="sv-SE"/>
          </a:p>
        </p:txBody>
      </p:sp>
    </p:spTree>
    <p:extLst>
      <p:ext uri="{BB962C8B-B14F-4D97-AF65-F5344CB8AC3E}">
        <p14:creationId xmlns:p14="http://schemas.microsoft.com/office/powerpoint/2010/main" val="19305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sv-SE" dirty="0"/>
              <a:t>Klicka här för att ändra mall för rubrikformat</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latin typeface="Century Gothic" panose="020B0502020202020204" pitchFamily="34" charset="0"/>
              </a:defRPr>
            </a:lvl1pPr>
          </a:lstStyle>
          <a:p>
            <a:fld id="{E71FC310-F404-4B34-9E55-4BDA6FE3B98E}" type="datetimeFigureOut">
              <a:rPr lang="sv-SE" smtClean="0"/>
              <a:pPr/>
              <a:t>2024-02-22</a:t>
            </a:fld>
            <a:endParaRPr lang="sv-SE"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latin typeface="Century Gothic" panose="020B0502020202020204" pitchFamily="34" charset="0"/>
              </a:defRPr>
            </a:lvl1pPr>
          </a:lstStyle>
          <a:p>
            <a:endParaRPr lang="sv-SE"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latin typeface="Century Gothic" panose="020B0502020202020204" pitchFamily="34" charset="0"/>
              </a:defRPr>
            </a:lvl1pPr>
          </a:lstStyle>
          <a:p>
            <a:fld id="{50456CCB-2EF2-40B4-92DC-D7CD9A26AD56}" type="slidenum">
              <a:rPr lang="sv-SE" smtClean="0"/>
              <a:pPr/>
              <a:t>‹#›</a:t>
            </a:fld>
            <a:endParaRPr lang="sv-SE" dirty="0"/>
          </a:p>
        </p:txBody>
      </p:sp>
      <p:pic>
        <p:nvPicPr>
          <p:cNvPr id="9" name="Bildobjekt 8">
            <a:extLst>
              <a:ext uri="{FF2B5EF4-FFF2-40B4-BE49-F238E27FC236}">
                <a16:creationId xmlns:a16="http://schemas.microsoft.com/office/drawing/2014/main" id="{253DEBF4-7E1D-2A4C-A223-FA66E8DAFAD7}"/>
              </a:ext>
            </a:extLst>
          </p:cNvPr>
          <p:cNvPicPr>
            <a:picLocks noChangeAspect="1"/>
          </p:cNvPicPr>
          <p:nvPr userDrawn="1"/>
        </p:nvPicPr>
        <p:blipFill>
          <a:blip r:embed="rId18">
            <a:extLst>
              <a:ext uri="{28A0092B-C50C-407E-A947-70E740481C1C}">
                <a14:useLocalDpi xmlns:a14="http://schemas.microsoft.com/office/drawing/2010/main"/>
              </a:ext>
            </a:extLst>
          </a:blip>
          <a:stretch>
            <a:fillRect/>
          </a:stretch>
        </p:blipFill>
        <p:spPr>
          <a:xfrm>
            <a:off x="0" y="6750141"/>
            <a:ext cx="12192000" cy="131009"/>
          </a:xfrm>
          <a:prstGeom prst="rect">
            <a:avLst/>
          </a:prstGeom>
        </p:spPr>
      </p:pic>
      <p:pic>
        <p:nvPicPr>
          <p:cNvPr id="11" name="Bildobjekt 10">
            <a:extLst>
              <a:ext uri="{FF2B5EF4-FFF2-40B4-BE49-F238E27FC236}">
                <a16:creationId xmlns:a16="http://schemas.microsoft.com/office/drawing/2014/main" id="{A9F86A56-5FCC-0842-B28D-5AC5312C422E}"/>
              </a:ext>
            </a:extLst>
          </p:cNvPr>
          <p:cNvPicPr>
            <a:picLocks noChangeAspect="1"/>
          </p:cNvPicPr>
          <p:nvPr userDrawn="1"/>
        </p:nvPicPr>
        <p:blipFill rotWithShape="1">
          <a:blip r:embed="rId19" cstate="screen">
            <a:extLst>
              <a:ext uri="{28A0092B-C50C-407E-A947-70E740481C1C}">
                <a14:useLocalDpi xmlns:a14="http://schemas.microsoft.com/office/drawing/2010/main"/>
              </a:ext>
            </a:extLst>
          </a:blip>
          <a:srcRect/>
          <a:stretch/>
        </p:blipFill>
        <p:spPr>
          <a:xfrm>
            <a:off x="8832599" y="110935"/>
            <a:ext cx="3162631" cy="536952"/>
          </a:xfrm>
          <a:prstGeom prst="rect">
            <a:avLst/>
          </a:prstGeom>
        </p:spPr>
      </p:pic>
    </p:spTree>
    <p:extLst>
      <p:ext uri="{BB962C8B-B14F-4D97-AF65-F5344CB8AC3E}">
        <p14:creationId xmlns:p14="http://schemas.microsoft.com/office/powerpoint/2010/main" val="1087733297"/>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Century Gothic" panose="020B0502020202020204" pitchFamily="34" charset="0"/>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Century Gothic" panose="020B0502020202020204" pitchFamily="34" charset="0"/>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Century Gothic" panose="020B0502020202020204" pitchFamily="34" charset="0"/>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Century Gothic" panose="020B0502020202020204" pitchFamily="34" charset="0"/>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Century Gothic" panose="020B0502020202020204" pitchFamily="34" charset="0"/>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image" Target="../media/image8.jpg"/><Relationship Id="rId5" Type="http://schemas.openxmlformats.org/officeDocument/2006/relationships/image" Target="../media/image7.jpe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0F27AD8-6A9E-4A41-B3C1-184EC08344BC}"/>
              </a:ext>
            </a:extLst>
          </p:cNvPr>
          <p:cNvSpPr>
            <a:spLocks noGrp="1"/>
          </p:cNvSpPr>
          <p:nvPr>
            <p:ph type="title"/>
          </p:nvPr>
        </p:nvSpPr>
        <p:spPr/>
        <p:txBody>
          <a:bodyPr>
            <a:normAutofit/>
          </a:bodyPr>
          <a:lstStyle/>
          <a:p>
            <a:r>
              <a:rPr lang="sv-SE" sz="4800" b="1" dirty="0"/>
              <a:t>Vilka är Sveriges nationella minoriteter?</a:t>
            </a:r>
          </a:p>
        </p:txBody>
      </p:sp>
      <p:sp>
        <p:nvSpPr>
          <p:cNvPr id="3" name="Platshållare för text 2">
            <a:extLst>
              <a:ext uri="{FF2B5EF4-FFF2-40B4-BE49-F238E27FC236}">
                <a16:creationId xmlns:a16="http://schemas.microsoft.com/office/drawing/2014/main" id="{9B448D1F-18FB-4418-913D-483BFEE7700B}"/>
              </a:ext>
            </a:extLst>
          </p:cNvPr>
          <p:cNvSpPr>
            <a:spLocks noGrp="1"/>
          </p:cNvSpPr>
          <p:nvPr>
            <p:ph type="body" idx="1"/>
          </p:nvPr>
        </p:nvSpPr>
        <p:spPr>
          <a:xfrm>
            <a:off x="677335" y="4845376"/>
            <a:ext cx="8596668" cy="542471"/>
          </a:xfrm>
        </p:spPr>
        <p:txBody>
          <a:bodyPr>
            <a:normAutofit/>
          </a:bodyPr>
          <a:lstStyle/>
          <a:p>
            <a:r>
              <a:rPr lang="sv-SE" dirty="0">
                <a:solidFill>
                  <a:schemeClr val="tx1"/>
                </a:solidFill>
                <a:cs typeface="Calibri" panose="020F0502020204030204" pitchFamily="34" charset="0"/>
              </a:rPr>
              <a:t>Ett bildspel för barn i förskoleåldern</a:t>
            </a:r>
          </a:p>
        </p:txBody>
      </p:sp>
    </p:spTree>
    <p:extLst>
      <p:ext uri="{BB962C8B-B14F-4D97-AF65-F5344CB8AC3E}">
        <p14:creationId xmlns:p14="http://schemas.microsoft.com/office/powerpoint/2010/main" val="7838193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dobjekt 2">
            <a:extLst>
              <a:ext uri="{FF2B5EF4-FFF2-40B4-BE49-F238E27FC236}">
                <a16:creationId xmlns:a16="http://schemas.microsoft.com/office/drawing/2014/main" id="{567727A5-3B78-D747-AC4A-23535B9C485C}"/>
              </a:ext>
            </a:extLst>
          </p:cNvPr>
          <p:cNvPicPr>
            <a:picLocks noChangeAspect="1"/>
          </p:cNvPicPr>
          <p:nvPr/>
        </p:nvPicPr>
        <p:blipFill rotWithShape="1">
          <a:blip r:embed="rId3">
            <a:extLst>
              <a:ext uri="{28A0092B-C50C-407E-A947-70E740481C1C}">
                <a14:useLocalDpi xmlns:a14="http://schemas.microsoft.com/office/drawing/2010/main" val="0"/>
              </a:ext>
            </a:extLst>
          </a:blip>
          <a:srcRect l="21096" t="22691" r="14819" b="7770"/>
          <a:stretch/>
        </p:blipFill>
        <p:spPr>
          <a:xfrm>
            <a:off x="1" y="0"/>
            <a:ext cx="12192000" cy="6769100"/>
          </a:xfrm>
          <a:prstGeom prst="rect">
            <a:avLst/>
          </a:prstGeom>
        </p:spPr>
      </p:pic>
    </p:spTree>
    <p:extLst>
      <p:ext uri="{BB962C8B-B14F-4D97-AF65-F5344CB8AC3E}">
        <p14:creationId xmlns:p14="http://schemas.microsoft.com/office/powerpoint/2010/main" val="2449977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1">
            <a:extLst>
              <a:ext uri="{FF2B5EF4-FFF2-40B4-BE49-F238E27FC236}">
                <a16:creationId xmlns:a16="http://schemas.microsoft.com/office/drawing/2014/main" id="{60555E36-BED5-5C4D-969A-2B168D37BC31}"/>
              </a:ext>
            </a:extLst>
          </p:cNvPr>
          <p:cNvSpPr txBox="1">
            <a:spLocks/>
          </p:cNvSpPr>
          <p:nvPr/>
        </p:nvSpPr>
        <p:spPr>
          <a:xfrm>
            <a:off x="677333" y="978922"/>
            <a:ext cx="3851123" cy="2536264"/>
          </a:xfrm>
          <a:prstGeom prst="rect">
            <a:avLst/>
          </a:prstGeom>
        </p:spPr>
        <p:txBody>
          <a:bodyPr vert="horz" lIns="91440" tIns="45720" rIns="91440" bIns="45720" rtlCol="0" anchor="t">
            <a:normAutofit/>
          </a:bodyPr>
          <a:lstStyle>
            <a:lvl1pPr algn="l" defTabSz="457200" rtl="0" eaLnBrk="1" latinLnBrk="0" hangingPunct="1">
              <a:spcBef>
                <a:spcPct val="0"/>
              </a:spcBef>
              <a:buNone/>
              <a:defRPr sz="24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sv-SE" sz="3300" b="1" dirty="0"/>
              <a:t>Vi är Sveriges nationella minoriteter och detta är våra språk!</a:t>
            </a:r>
          </a:p>
        </p:txBody>
      </p:sp>
      <p:sp>
        <p:nvSpPr>
          <p:cNvPr id="8" name="Platshållare för innehåll 2">
            <a:extLst>
              <a:ext uri="{FF2B5EF4-FFF2-40B4-BE49-F238E27FC236}">
                <a16:creationId xmlns:a16="http://schemas.microsoft.com/office/drawing/2014/main" id="{DCD0422C-9DCD-2B48-AFB2-70204151B7C9}"/>
              </a:ext>
            </a:extLst>
          </p:cNvPr>
          <p:cNvSpPr>
            <a:spLocks noGrp="1"/>
          </p:cNvSpPr>
          <p:nvPr>
            <p:ph type="body" sz="half" idx="2"/>
          </p:nvPr>
        </p:nvSpPr>
        <p:spPr>
          <a:xfrm>
            <a:off x="677334" y="3451759"/>
            <a:ext cx="3851122" cy="2905586"/>
          </a:xfrm>
        </p:spPr>
        <p:txBody>
          <a:bodyPr vert="horz" lIns="91440" tIns="45720" rIns="91440" bIns="45720" rtlCol="0">
            <a:normAutofit/>
          </a:bodyPr>
          <a:lstStyle/>
          <a:p>
            <a:r>
              <a:rPr lang="en-US" sz="2000" b="1" dirty="0" err="1">
                <a:solidFill>
                  <a:schemeClr val="tx1"/>
                </a:solidFill>
              </a:rPr>
              <a:t>Judar</a:t>
            </a:r>
            <a:r>
              <a:rPr lang="en-US" sz="2000" dirty="0">
                <a:solidFill>
                  <a:schemeClr val="tx1"/>
                </a:solidFill>
              </a:rPr>
              <a:t> – </a:t>
            </a:r>
            <a:r>
              <a:rPr lang="en-US" sz="2000" dirty="0" err="1">
                <a:solidFill>
                  <a:schemeClr val="tx1"/>
                </a:solidFill>
              </a:rPr>
              <a:t>jiddisch</a:t>
            </a:r>
            <a:endParaRPr lang="en-US" sz="2000" dirty="0">
              <a:solidFill>
                <a:schemeClr val="tx1"/>
              </a:solidFill>
            </a:endParaRPr>
          </a:p>
          <a:p>
            <a:r>
              <a:rPr lang="en-US" sz="2000" b="1" dirty="0">
                <a:solidFill>
                  <a:schemeClr val="tx1"/>
                </a:solidFill>
              </a:rPr>
              <a:t>Romer</a:t>
            </a:r>
            <a:r>
              <a:rPr lang="en-US" sz="2000" dirty="0">
                <a:solidFill>
                  <a:schemeClr val="tx1"/>
                </a:solidFill>
              </a:rPr>
              <a:t> – </a:t>
            </a:r>
            <a:r>
              <a:rPr lang="en-US" sz="2000" dirty="0" err="1">
                <a:solidFill>
                  <a:schemeClr val="tx1"/>
                </a:solidFill>
              </a:rPr>
              <a:t>romani</a:t>
            </a:r>
            <a:r>
              <a:rPr lang="en-US" sz="2000" dirty="0">
                <a:solidFill>
                  <a:schemeClr val="tx1"/>
                </a:solidFill>
              </a:rPr>
              <a:t> </a:t>
            </a:r>
            <a:r>
              <a:rPr lang="en-US" sz="2000" dirty="0" err="1">
                <a:solidFill>
                  <a:schemeClr val="tx1"/>
                </a:solidFill>
              </a:rPr>
              <a:t>chib</a:t>
            </a:r>
            <a:endParaRPr lang="en-US" sz="2000" dirty="0">
              <a:solidFill>
                <a:schemeClr val="tx1"/>
              </a:solidFill>
            </a:endParaRPr>
          </a:p>
          <a:p>
            <a:r>
              <a:rPr lang="en-US" sz="2000" b="1" dirty="0">
                <a:solidFill>
                  <a:schemeClr val="tx1"/>
                </a:solidFill>
              </a:rPr>
              <a:t>Samer</a:t>
            </a:r>
            <a:r>
              <a:rPr lang="en-US" sz="2000" dirty="0">
                <a:solidFill>
                  <a:schemeClr val="tx1"/>
                </a:solidFill>
              </a:rPr>
              <a:t> – de </a:t>
            </a:r>
            <a:r>
              <a:rPr lang="en-US" sz="2000" dirty="0" err="1">
                <a:solidFill>
                  <a:schemeClr val="tx1"/>
                </a:solidFill>
              </a:rPr>
              <a:t>samiska</a:t>
            </a:r>
            <a:r>
              <a:rPr lang="en-US" sz="2000" dirty="0">
                <a:solidFill>
                  <a:schemeClr val="tx1"/>
                </a:solidFill>
              </a:rPr>
              <a:t> </a:t>
            </a:r>
            <a:r>
              <a:rPr lang="en-US" sz="2000" dirty="0" err="1">
                <a:solidFill>
                  <a:schemeClr val="tx1"/>
                </a:solidFill>
              </a:rPr>
              <a:t>språken</a:t>
            </a:r>
            <a:endParaRPr lang="en-US" sz="2000" dirty="0">
              <a:solidFill>
                <a:schemeClr val="tx1"/>
              </a:solidFill>
            </a:endParaRPr>
          </a:p>
          <a:p>
            <a:r>
              <a:rPr lang="en-US" sz="2000" b="1" dirty="0" err="1">
                <a:solidFill>
                  <a:schemeClr val="tx1"/>
                </a:solidFill>
              </a:rPr>
              <a:t>Sverigefinnar</a:t>
            </a:r>
            <a:r>
              <a:rPr lang="en-US" sz="2000" dirty="0">
                <a:solidFill>
                  <a:schemeClr val="tx1"/>
                </a:solidFill>
              </a:rPr>
              <a:t> – </a:t>
            </a:r>
            <a:r>
              <a:rPr lang="en-US" sz="2000" dirty="0" err="1">
                <a:solidFill>
                  <a:schemeClr val="tx1"/>
                </a:solidFill>
              </a:rPr>
              <a:t>finska</a:t>
            </a:r>
            <a:endParaRPr lang="en-US" sz="2000" dirty="0">
              <a:solidFill>
                <a:schemeClr val="tx1"/>
              </a:solidFill>
            </a:endParaRPr>
          </a:p>
          <a:p>
            <a:r>
              <a:rPr lang="en-US" sz="2000" b="1" dirty="0" err="1">
                <a:solidFill>
                  <a:schemeClr val="tx1"/>
                </a:solidFill>
              </a:rPr>
              <a:t>Tornedalingar</a:t>
            </a:r>
            <a:r>
              <a:rPr lang="en-US" sz="2000" dirty="0">
                <a:solidFill>
                  <a:schemeClr val="tx1"/>
                </a:solidFill>
              </a:rPr>
              <a:t> – </a:t>
            </a:r>
            <a:r>
              <a:rPr lang="en-US" sz="2000" dirty="0" err="1">
                <a:solidFill>
                  <a:schemeClr val="tx1"/>
                </a:solidFill>
              </a:rPr>
              <a:t>meänkieli</a:t>
            </a:r>
            <a:endParaRPr lang="en-US" sz="2000" dirty="0">
              <a:solidFill>
                <a:schemeClr val="tx1"/>
              </a:solidFill>
            </a:endParaRPr>
          </a:p>
          <a:p>
            <a:pPr>
              <a:buFont typeface="Wingdings 3" charset="2"/>
              <a:buChar char=""/>
            </a:pPr>
            <a:endParaRPr lang="en-US" sz="1800" b="1" dirty="0">
              <a:solidFill>
                <a:schemeClr val="tx1"/>
              </a:solidFill>
            </a:endParaRPr>
          </a:p>
          <a:p>
            <a:pPr>
              <a:buFont typeface="Wingdings 3" charset="2"/>
              <a:buChar char=""/>
            </a:pPr>
            <a:endParaRPr lang="en-US" dirty="0">
              <a:solidFill>
                <a:schemeClr val="tx1"/>
              </a:solidFill>
            </a:endParaRPr>
          </a:p>
        </p:txBody>
      </p:sp>
      <p:pic>
        <p:nvPicPr>
          <p:cNvPr id="24" name="Platshållare för bild 7" descr="En bild som visar person, inomhus, sitter, säte&#10;&#10;Automatiskt genererad beskrivning">
            <a:extLst>
              <a:ext uri="{FF2B5EF4-FFF2-40B4-BE49-F238E27FC236}">
                <a16:creationId xmlns:a16="http://schemas.microsoft.com/office/drawing/2014/main" id="{3AF42F67-9735-9F45-BBED-58642FE20C99}"/>
              </a:ext>
            </a:extLst>
          </p:cNvPr>
          <p:cNvPicPr>
            <a:picLocks noGrp="1" noChangeAspect="1"/>
          </p:cNvPicPr>
          <p:nvPr>
            <p:ph type="pic" idx="1"/>
          </p:nvPr>
        </p:nvPicPr>
        <p:blipFill rotWithShape="1">
          <a:blip r:embed="rId3" cstate="screen">
            <a:extLst>
              <a:ext uri="{28A0092B-C50C-407E-A947-70E740481C1C}">
                <a14:useLocalDpi xmlns:a14="http://schemas.microsoft.com/office/drawing/2010/main"/>
              </a:ext>
            </a:extLst>
          </a:blip>
          <a:srcRect/>
          <a:stretch/>
        </p:blipFill>
        <p:spPr>
          <a:xfrm>
            <a:off x="5059232" y="978922"/>
            <a:ext cx="7132767" cy="5105991"/>
          </a:xfrm>
          <a:prstGeom prst="rect">
            <a:avLst/>
          </a:prstGeom>
        </p:spPr>
      </p:pic>
    </p:spTree>
    <p:extLst>
      <p:ext uri="{BB962C8B-B14F-4D97-AF65-F5344CB8AC3E}">
        <p14:creationId xmlns:p14="http://schemas.microsoft.com/office/powerpoint/2010/main" val="389552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1">
            <a:extLst>
              <a:ext uri="{FF2B5EF4-FFF2-40B4-BE49-F238E27FC236}">
                <a16:creationId xmlns:a16="http://schemas.microsoft.com/office/drawing/2014/main" id="{60555E36-BED5-5C4D-969A-2B168D37BC31}"/>
              </a:ext>
            </a:extLst>
          </p:cNvPr>
          <p:cNvSpPr txBox="1">
            <a:spLocks/>
          </p:cNvSpPr>
          <p:nvPr/>
        </p:nvSpPr>
        <p:spPr>
          <a:xfrm>
            <a:off x="677333" y="2085528"/>
            <a:ext cx="3851123" cy="2578973"/>
          </a:xfrm>
          <a:prstGeom prst="rect">
            <a:avLst/>
          </a:prstGeom>
        </p:spPr>
        <p:txBody>
          <a:bodyPr vert="horz" lIns="91440" tIns="45720" rIns="91440" bIns="45720" rtlCol="0" anchor="t">
            <a:normAutofit/>
          </a:bodyPr>
          <a:lstStyle>
            <a:lvl1pPr algn="l" defTabSz="457200" rtl="0" eaLnBrk="1" latinLnBrk="0" hangingPunct="1">
              <a:spcBef>
                <a:spcPct val="0"/>
              </a:spcBef>
              <a:buNone/>
              <a:defRPr sz="24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sv-SE" sz="3300" b="1" dirty="0">
                <a:cs typeface="Calibri" panose="020F0502020204030204" pitchFamily="34" charset="0"/>
              </a:rPr>
              <a:t>Känner du igen minoriteternas flaggor och symboler?</a:t>
            </a:r>
            <a:endParaRPr lang="sv-SE" sz="3300" b="1" dirty="0"/>
          </a:p>
        </p:txBody>
      </p:sp>
      <p:pic>
        <p:nvPicPr>
          <p:cNvPr id="9" name="Platshållare för bild 11" descr="En bild som visar himmel, utomhus, flagga, blå&#10;&#10;Automatiskt genererad beskrivning">
            <a:extLst>
              <a:ext uri="{FF2B5EF4-FFF2-40B4-BE49-F238E27FC236}">
                <a16:creationId xmlns:a16="http://schemas.microsoft.com/office/drawing/2014/main" id="{4F538BD3-C6F3-6042-8A52-8C293917D4B6}"/>
              </a:ext>
            </a:extLst>
          </p:cNvPr>
          <p:cNvPicPr>
            <a:picLocks noGrp="1" noChangeAspect="1"/>
          </p:cNvPicPr>
          <p:nvPr>
            <p:ph type="pic" idx="1"/>
          </p:nvPr>
        </p:nvPicPr>
        <p:blipFill>
          <a:blip r:embed="rId3" cstate="screen">
            <a:extLst>
              <a:ext uri="{28A0092B-C50C-407E-A947-70E740481C1C}">
                <a14:useLocalDpi xmlns:a14="http://schemas.microsoft.com/office/drawing/2010/main"/>
              </a:ext>
            </a:extLst>
          </a:blip>
          <a:srcRect/>
          <a:stretch>
            <a:fillRect/>
          </a:stretch>
        </p:blipFill>
        <p:spPr>
          <a:xfrm flipH="1">
            <a:off x="4750513" y="936213"/>
            <a:ext cx="4138775" cy="2041376"/>
          </a:xfrm>
        </p:spPr>
      </p:pic>
      <p:pic>
        <p:nvPicPr>
          <p:cNvPr id="10" name="Bildobjekt 9" descr="En bild som visar himmel, objekt, flagga, utomhus&#10;&#10;Automatiskt genererad beskrivning">
            <a:extLst>
              <a:ext uri="{FF2B5EF4-FFF2-40B4-BE49-F238E27FC236}">
                <a16:creationId xmlns:a16="http://schemas.microsoft.com/office/drawing/2014/main" id="{A9A4CD24-A8DF-A044-91F7-62779DEC6E9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560861" y="1222484"/>
            <a:ext cx="3631139" cy="2723354"/>
          </a:xfrm>
          <a:prstGeom prst="rect">
            <a:avLst/>
          </a:prstGeom>
        </p:spPr>
      </p:pic>
      <p:pic>
        <p:nvPicPr>
          <p:cNvPr id="11" name="Bildobjekt 10">
            <a:extLst>
              <a:ext uri="{FF2B5EF4-FFF2-40B4-BE49-F238E27FC236}">
                <a16:creationId xmlns:a16="http://schemas.microsoft.com/office/drawing/2014/main" id="{FDF82B48-33B6-C849-BC69-1EA64B85AAC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878805" y="2977589"/>
            <a:ext cx="2947976" cy="2523652"/>
          </a:xfrm>
          <a:prstGeom prst="rect">
            <a:avLst/>
          </a:prstGeom>
        </p:spPr>
      </p:pic>
      <p:pic>
        <p:nvPicPr>
          <p:cNvPr id="12" name="Bildobjekt 11">
            <a:extLst>
              <a:ext uri="{FF2B5EF4-FFF2-40B4-BE49-F238E27FC236}">
                <a16:creationId xmlns:a16="http://schemas.microsoft.com/office/drawing/2014/main" id="{EE037556-3D6E-314D-B214-99485CC8F747}"/>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415164" y="3945838"/>
            <a:ext cx="3311528" cy="2207685"/>
          </a:xfrm>
          <a:prstGeom prst="rect">
            <a:avLst/>
          </a:prstGeom>
        </p:spPr>
      </p:pic>
      <p:pic>
        <p:nvPicPr>
          <p:cNvPr id="7" name="Bildobjekt 6">
            <a:extLst>
              <a:ext uri="{FF2B5EF4-FFF2-40B4-BE49-F238E27FC236}">
                <a16:creationId xmlns:a16="http://schemas.microsoft.com/office/drawing/2014/main" id="{25ACE7A8-B48E-F84B-BAA2-750CE6AAAA43}"/>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rot="820456">
            <a:off x="6525953" y="2478410"/>
            <a:ext cx="2737725" cy="1793210"/>
          </a:xfrm>
          <a:prstGeom prst="rect">
            <a:avLst/>
          </a:prstGeom>
          <a:ln>
            <a:solidFill>
              <a:schemeClr val="tx1"/>
            </a:solidFill>
          </a:ln>
        </p:spPr>
      </p:pic>
    </p:spTree>
    <p:extLst>
      <p:ext uri="{BB962C8B-B14F-4D97-AF65-F5344CB8AC3E}">
        <p14:creationId xmlns:p14="http://schemas.microsoft.com/office/powerpoint/2010/main" val="2174087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E44ADB1-C4D4-496E-A1FF-3A8E75CD266F}"/>
              </a:ext>
            </a:extLst>
          </p:cNvPr>
          <p:cNvSpPr>
            <a:spLocks noGrp="1"/>
          </p:cNvSpPr>
          <p:nvPr>
            <p:ph type="title"/>
          </p:nvPr>
        </p:nvSpPr>
        <p:spPr/>
        <p:txBody>
          <a:bodyPr vert="horz" lIns="91440" tIns="45720" rIns="91440" bIns="45720" rtlCol="0" anchor="t">
            <a:noAutofit/>
          </a:bodyPr>
          <a:lstStyle/>
          <a:p>
            <a:r>
              <a:rPr lang="en-US" sz="3300" b="1" dirty="0"/>
              <a:t>Vem </a:t>
            </a:r>
            <a:r>
              <a:rPr lang="en-US" sz="3300" b="1" dirty="0" err="1"/>
              <a:t>tillhör</a:t>
            </a:r>
            <a:r>
              <a:rPr lang="en-US" sz="3300" b="1" dirty="0"/>
              <a:t> </a:t>
            </a:r>
            <a:r>
              <a:rPr lang="en-US" sz="3300" b="1" dirty="0" err="1"/>
              <a:t>en</a:t>
            </a:r>
            <a:r>
              <a:rPr lang="en-US" sz="3300" b="1" dirty="0"/>
              <a:t> </a:t>
            </a:r>
            <a:r>
              <a:rPr lang="en-US" sz="3300" b="1" dirty="0" err="1"/>
              <a:t>nationell</a:t>
            </a:r>
            <a:r>
              <a:rPr lang="en-US" sz="3300" b="1" dirty="0"/>
              <a:t> </a:t>
            </a:r>
            <a:r>
              <a:rPr lang="en-US" sz="3300" b="1" dirty="0" err="1"/>
              <a:t>minoritet</a:t>
            </a:r>
            <a:r>
              <a:rPr lang="en-US" sz="3300" b="1" dirty="0"/>
              <a:t>?</a:t>
            </a:r>
          </a:p>
        </p:txBody>
      </p:sp>
      <p:pic>
        <p:nvPicPr>
          <p:cNvPr id="8" name="Platshållare för bild 7" descr="En bild som visar inomhus, person&#10;&#10;Automatiskt genererad beskrivning">
            <a:extLst>
              <a:ext uri="{FF2B5EF4-FFF2-40B4-BE49-F238E27FC236}">
                <a16:creationId xmlns:a16="http://schemas.microsoft.com/office/drawing/2014/main" id="{43AD3B79-C7FB-B642-9F15-27535A64925A}"/>
              </a:ext>
            </a:extLst>
          </p:cNvPr>
          <p:cNvPicPr>
            <a:picLocks noGrp="1" noChangeAspect="1"/>
          </p:cNvPicPr>
          <p:nvPr>
            <p:ph type="pic" idx="1"/>
          </p:nvPr>
        </p:nvPicPr>
        <p:blipFill rotWithShape="1">
          <a:blip r:embed="rId3" cstate="screen">
            <a:extLst>
              <a:ext uri="{28A0092B-C50C-407E-A947-70E740481C1C}">
                <a14:useLocalDpi xmlns:a14="http://schemas.microsoft.com/office/drawing/2010/main"/>
              </a:ext>
            </a:extLst>
          </a:blip>
          <a:srcRect/>
          <a:stretch/>
        </p:blipFill>
        <p:spPr>
          <a:xfrm>
            <a:off x="677334" y="854922"/>
            <a:ext cx="10719212" cy="3845718"/>
          </a:xfrm>
          <a:prstGeom prst="rect">
            <a:avLst/>
          </a:prstGeom>
        </p:spPr>
      </p:pic>
      <p:sp>
        <p:nvSpPr>
          <p:cNvPr id="4" name="Platshållare för text 3">
            <a:extLst>
              <a:ext uri="{FF2B5EF4-FFF2-40B4-BE49-F238E27FC236}">
                <a16:creationId xmlns:a16="http://schemas.microsoft.com/office/drawing/2014/main" id="{0DCDAB18-1073-432D-9688-12A7BF425E66}"/>
              </a:ext>
            </a:extLst>
          </p:cNvPr>
          <p:cNvSpPr>
            <a:spLocks noGrp="1"/>
          </p:cNvSpPr>
          <p:nvPr>
            <p:ph type="body" sz="half" idx="2"/>
          </p:nvPr>
        </p:nvSpPr>
        <p:spPr>
          <a:xfrm>
            <a:off x="677334" y="5485676"/>
            <a:ext cx="8596667" cy="674024"/>
          </a:xfrm>
        </p:spPr>
        <p:txBody>
          <a:bodyPr vert="horz" lIns="91440" tIns="45720" rIns="91440" bIns="45720" rtlCol="0">
            <a:noAutofit/>
          </a:bodyPr>
          <a:lstStyle/>
          <a:p>
            <a:r>
              <a:rPr lang="en-US" sz="2000" dirty="0">
                <a:solidFill>
                  <a:schemeClr val="tx1"/>
                </a:solidFill>
              </a:rPr>
              <a:t>Du </a:t>
            </a:r>
            <a:r>
              <a:rPr lang="en-US" sz="2000" dirty="0" err="1">
                <a:solidFill>
                  <a:schemeClr val="tx1"/>
                </a:solidFill>
              </a:rPr>
              <a:t>bestämmer</a:t>
            </a:r>
            <a:r>
              <a:rPr lang="en-US" sz="2000" dirty="0">
                <a:solidFill>
                  <a:schemeClr val="tx1"/>
                </a:solidFill>
              </a:rPr>
              <a:t> </a:t>
            </a:r>
            <a:r>
              <a:rPr lang="en-US" sz="2000" b="1" dirty="0" err="1">
                <a:solidFill>
                  <a:schemeClr val="tx1"/>
                </a:solidFill>
              </a:rPr>
              <a:t>själv</a:t>
            </a:r>
            <a:r>
              <a:rPr lang="en-US" sz="2000" b="1" dirty="0">
                <a:solidFill>
                  <a:schemeClr val="tx1"/>
                </a:solidFill>
              </a:rPr>
              <a:t>!</a:t>
            </a:r>
          </a:p>
          <a:p>
            <a:r>
              <a:rPr lang="en-US" sz="2000" dirty="0">
                <a:solidFill>
                  <a:schemeClr val="tx1"/>
                </a:solidFill>
              </a:rPr>
              <a:t>Du </a:t>
            </a:r>
            <a:r>
              <a:rPr lang="en-US" sz="2000" dirty="0" err="1">
                <a:solidFill>
                  <a:schemeClr val="tx1"/>
                </a:solidFill>
              </a:rPr>
              <a:t>kan</a:t>
            </a:r>
            <a:r>
              <a:rPr lang="en-US" sz="2000" dirty="0">
                <a:solidFill>
                  <a:schemeClr val="tx1"/>
                </a:solidFill>
              </a:rPr>
              <a:t> </a:t>
            </a:r>
            <a:r>
              <a:rPr lang="en-US" sz="2000" b="1" dirty="0" err="1">
                <a:solidFill>
                  <a:schemeClr val="tx1"/>
                </a:solidFill>
              </a:rPr>
              <a:t>tillhöra</a:t>
            </a:r>
            <a:r>
              <a:rPr lang="en-US" sz="2000" b="1" dirty="0">
                <a:solidFill>
                  <a:schemeClr val="tx1"/>
                </a:solidFill>
              </a:rPr>
              <a:t> </a:t>
            </a:r>
            <a:r>
              <a:rPr lang="en-US" sz="2000" b="1" dirty="0" err="1">
                <a:solidFill>
                  <a:schemeClr val="tx1"/>
                </a:solidFill>
              </a:rPr>
              <a:t>flera</a:t>
            </a:r>
            <a:r>
              <a:rPr lang="en-US" sz="2000" b="1" dirty="0">
                <a:solidFill>
                  <a:schemeClr val="tx1"/>
                </a:solidFill>
              </a:rPr>
              <a:t> </a:t>
            </a:r>
            <a:r>
              <a:rPr lang="en-US" sz="2000" b="1" dirty="0" err="1">
                <a:solidFill>
                  <a:schemeClr val="tx1"/>
                </a:solidFill>
              </a:rPr>
              <a:t>minoriteter</a:t>
            </a:r>
            <a:r>
              <a:rPr lang="en-US" sz="2000" b="1" dirty="0">
                <a:solidFill>
                  <a:schemeClr val="tx1"/>
                </a:solidFill>
              </a:rPr>
              <a:t> </a:t>
            </a:r>
            <a:r>
              <a:rPr lang="en-US" sz="2000" dirty="0" err="1">
                <a:solidFill>
                  <a:schemeClr val="tx1"/>
                </a:solidFill>
              </a:rPr>
              <a:t>samtidigt</a:t>
            </a:r>
            <a:r>
              <a:rPr lang="en-US" sz="2000" dirty="0">
                <a:solidFill>
                  <a:schemeClr val="tx1"/>
                </a:solidFill>
              </a:rPr>
              <a:t>!</a:t>
            </a:r>
          </a:p>
          <a:p>
            <a:pPr>
              <a:buFont typeface="Wingdings 3" charset="2"/>
              <a:buChar char=""/>
            </a:pPr>
            <a:endParaRPr lang="en-US" sz="2000" dirty="0">
              <a:latin typeface="+mn-lt"/>
            </a:endParaRPr>
          </a:p>
        </p:txBody>
      </p:sp>
    </p:spTree>
    <p:extLst>
      <p:ext uri="{BB962C8B-B14F-4D97-AF65-F5344CB8AC3E}">
        <p14:creationId xmlns:p14="http://schemas.microsoft.com/office/powerpoint/2010/main" val="1016416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A72E43A-2FC3-43A9-8E8E-0BF749E66E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2">
            <a:extLst>
              <a:ext uri="{FF2B5EF4-FFF2-40B4-BE49-F238E27FC236}">
                <a16:creationId xmlns:a16="http://schemas.microsoft.com/office/drawing/2014/main" id="{3B223ED0-8B63-D34C-8A2C-4A3F09502A56}"/>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3593053" y="10"/>
            <a:ext cx="2632305" cy="3388883"/>
          </a:xfrm>
          <a:prstGeom prst="rect">
            <a:avLst/>
          </a:prstGeom>
          <a:noFill/>
          <a:extLst>
            <a:ext uri="{909E8E84-426E-40DD-AFC4-6F175D3DCCD1}">
              <a14:hiddenFill xmlns:a14="http://schemas.microsoft.com/office/drawing/2010/main">
                <a:solidFill>
                  <a:srgbClr val="FFFFFF"/>
                </a:solidFill>
              </a14:hiddenFill>
            </a:ext>
          </a:extLst>
        </p:spPr>
      </p:pic>
      <p:pic>
        <p:nvPicPr>
          <p:cNvPr id="5" name="Bildobjekt 4" descr="En bild som visar person, blå, silhuett, mörk&#10;&#10;Automatiskt genererad beskrivning">
            <a:extLst>
              <a:ext uri="{FF2B5EF4-FFF2-40B4-BE49-F238E27FC236}">
                <a16:creationId xmlns:a16="http://schemas.microsoft.com/office/drawing/2014/main" id="{77F38303-08B4-CA4D-9F7F-D33448329B9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593053" y="3469102"/>
            <a:ext cx="2632306" cy="3179125"/>
          </a:xfrm>
          <a:prstGeom prst="rect">
            <a:avLst/>
          </a:prstGeom>
        </p:spPr>
      </p:pic>
      <p:pic>
        <p:nvPicPr>
          <p:cNvPr id="4" name="Bildobjekt 3" descr="En bild som visar person, person, vägg, stående&#10;&#10;Automatiskt genererad beskrivning">
            <a:extLst>
              <a:ext uri="{FF2B5EF4-FFF2-40B4-BE49-F238E27FC236}">
                <a16:creationId xmlns:a16="http://schemas.microsoft.com/office/drawing/2014/main" id="{FA18D846-F209-E44A-9238-F0698414880A}"/>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t="-1"/>
          <a:stretch/>
        </p:blipFill>
        <p:spPr>
          <a:xfrm>
            <a:off x="6316799" y="10"/>
            <a:ext cx="2998644" cy="6648217"/>
          </a:xfrm>
          <a:prstGeom prst="rect">
            <a:avLst/>
          </a:prstGeom>
        </p:spPr>
      </p:pic>
      <p:pic>
        <p:nvPicPr>
          <p:cNvPr id="3" name="Bildobjekt 2" descr="En bild som visar person, mörk, tittar&#10;&#10;Automatiskt genererad beskrivning">
            <a:extLst>
              <a:ext uri="{FF2B5EF4-FFF2-40B4-BE49-F238E27FC236}">
                <a16:creationId xmlns:a16="http://schemas.microsoft.com/office/drawing/2014/main" id="{3EFFA809-66B0-8C44-84E3-EB9A1E22232E}"/>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t="-168" r="-441"/>
          <a:stretch/>
        </p:blipFill>
        <p:spPr>
          <a:xfrm>
            <a:off x="9412889" y="-9144"/>
            <a:ext cx="2797399" cy="3388893"/>
          </a:xfrm>
          <a:prstGeom prst="rect">
            <a:avLst/>
          </a:prstGeom>
        </p:spPr>
      </p:pic>
      <p:pic>
        <p:nvPicPr>
          <p:cNvPr id="6" name="Bildobjekt 5" descr="En bild som visar person, inomhus&#10;&#10;Automatiskt genererad beskrivning">
            <a:extLst>
              <a:ext uri="{FF2B5EF4-FFF2-40B4-BE49-F238E27FC236}">
                <a16:creationId xmlns:a16="http://schemas.microsoft.com/office/drawing/2014/main" id="{FD0547E0-855B-2A46-BEA7-6BB9C10868D6}"/>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l="-1" r="-386"/>
          <a:stretch/>
        </p:blipFill>
        <p:spPr>
          <a:xfrm>
            <a:off x="9414413" y="3469103"/>
            <a:ext cx="2795875" cy="3179124"/>
          </a:xfrm>
          <a:prstGeom prst="rect">
            <a:avLst/>
          </a:prstGeom>
        </p:spPr>
      </p:pic>
      <p:sp>
        <p:nvSpPr>
          <p:cNvPr id="8" name="Rubrik 1">
            <a:extLst>
              <a:ext uri="{FF2B5EF4-FFF2-40B4-BE49-F238E27FC236}">
                <a16:creationId xmlns:a16="http://schemas.microsoft.com/office/drawing/2014/main" id="{C85FF8B5-3A2F-F742-A20E-6AFC82770A38}"/>
              </a:ext>
            </a:extLst>
          </p:cNvPr>
          <p:cNvSpPr txBox="1">
            <a:spLocks/>
          </p:cNvSpPr>
          <p:nvPr/>
        </p:nvSpPr>
        <p:spPr>
          <a:xfrm>
            <a:off x="677333" y="2085528"/>
            <a:ext cx="3851123" cy="2578973"/>
          </a:xfrm>
          <a:prstGeom prst="rect">
            <a:avLst/>
          </a:prstGeom>
        </p:spPr>
        <p:txBody>
          <a:bodyPr vert="horz" lIns="91440" tIns="45720" rIns="91440" bIns="45720" rtlCol="0" anchor="t">
            <a:normAutofit/>
          </a:bodyPr>
          <a:lstStyle>
            <a:lvl1pPr algn="l" defTabSz="457200" rtl="0" eaLnBrk="1" latinLnBrk="0" hangingPunct="1">
              <a:spcBef>
                <a:spcPct val="0"/>
              </a:spcBef>
              <a:buNone/>
              <a:defRPr sz="24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sv-SE" sz="4800" b="1" dirty="0">
                <a:cs typeface="Calibri" panose="020F0502020204030204" pitchFamily="34" charset="0"/>
              </a:rPr>
              <a:t>Känner </a:t>
            </a:r>
          </a:p>
          <a:p>
            <a:pPr>
              <a:lnSpc>
                <a:spcPct val="90000"/>
              </a:lnSpc>
            </a:pPr>
            <a:r>
              <a:rPr lang="sv-SE" sz="4800" b="1" dirty="0">
                <a:cs typeface="Calibri" panose="020F0502020204030204" pitchFamily="34" charset="0"/>
              </a:rPr>
              <a:t>du </a:t>
            </a:r>
            <a:r>
              <a:rPr lang="sv-SE" sz="3300" b="1" dirty="0">
                <a:cs typeface="Calibri" panose="020F0502020204030204" pitchFamily="34" charset="0"/>
              </a:rPr>
              <a:t>några </a:t>
            </a:r>
          </a:p>
          <a:p>
            <a:pPr>
              <a:lnSpc>
                <a:spcPct val="90000"/>
              </a:lnSpc>
            </a:pPr>
            <a:r>
              <a:rPr lang="sv-SE" sz="3300" b="1" dirty="0">
                <a:cs typeface="Calibri" panose="020F0502020204030204" pitchFamily="34" charset="0"/>
              </a:rPr>
              <a:t>nationella minoriteter?</a:t>
            </a:r>
            <a:endParaRPr lang="sv-SE" sz="3300" b="1" dirty="0"/>
          </a:p>
        </p:txBody>
      </p:sp>
    </p:spTree>
    <p:extLst>
      <p:ext uri="{BB962C8B-B14F-4D97-AF65-F5344CB8AC3E}">
        <p14:creationId xmlns:p14="http://schemas.microsoft.com/office/powerpoint/2010/main" val="2579605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1C11E6B-1612-424C-A029-1E0022A80446}"/>
              </a:ext>
            </a:extLst>
          </p:cNvPr>
          <p:cNvSpPr txBox="1">
            <a:spLocks/>
          </p:cNvSpPr>
          <p:nvPr/>
        </p:nvSpPr>
        <p:spPr>
          <a:xfrm>
            <a:off x="6740315" y="1887567"/>
            <a:ext cx="3834452" cy="308286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en-US" sz="6000" b="1" dirty="0" err="1"/>
              <a:t>Lagar</a:t>
            </a:r>
            <a:r>
              <a:rPr lang="en-US" sz="6000" b="1" dirty="0"/>
              <a:t> </a:t>
            </a:r>
            <a:r>
              <a:rPr lang="en-US" sz="3300" b="1" dirty="0" err="1"/>
              <a:t>skyddar</a:t>
            </a:r>
            <a:r>
              <a:rPr lang="en-US" sz="3300" b="1" dirty="0"/>
              <a:t> </a:t>
            </a:r>
          </a:p>
          <a:p>
            <a:pPr>
              <a:lnSpc>
                <a:spcPct val="90000"/>
              </a:lnSpc>
            </a:pPr>
            <a:r>
              <a:rPr lang="en-US" sz="3300" b="1" dirty="0"/>
              <a:t>de </a:t>
            </a:r>
            <a:r>
              <a:rPr lang="en-US" sz="3300" b="1" dirty="0" err="1"/>
              <a:t>nationella</a:t>
            </a:r>
            <a:r>
              <a:rPr lang="en-US" sz="3300" b="1" dirty="0"/>
              <a:t> </a:t>
            </a:r>
            <a:r>
              <a:rPr lang="en-US" sz="3300" b="1" dirty="0" err="1"/>
              <a:t>minoriteternas</a:t>
            </a:r>
            <a:r>
              <a:rPr lang="en-US" sz="3300" b="1" dirty="0"/>
              <a:t> kultur </a:t>
            </a:r>
            <a:r>
              <a:rPr lang="en-US" sz="3300" b="1" dirty="0" err="1"/>
              <a:t>och</a:t>
            </a:r>
            <a:r>
              <a:rPr lang="en-US" sz="3300" b="1" dirty="0"/>
              <a:t> </a:t>
            </a:r>
            <a:r>
              <a:rPr lang="en-US" sz="3300" b="1" dirty="0" err="1"/>
              <a:t>språk</a:t>
            </a:r>
            <a:endParaRPr lang="en-US" sz="3300" b="1" dirty="0"/>
          </a:p>
        </p:txBody>
      </p:sp>
      <p:pic>
        <p:nvPicPr>
          <p:cNvPr id="3" name="Platshållare för bild 5">
            <a:extLst>
              <a:ext uri="{FF2B5EF4-FFF2-40B4-BE49-F238E27FC236}">
                <a16:creationId xmlns:a16="http://schemas.microsoft.com/office/drawing/2014/main" id="{1D30E713-46EF-CD48-A946-79420F43AF2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flipH="1">
            <a:off x="0" y="282553"/>
            <a:ext cx="6096000" cy="5314117"/>
          </a:xfrm>
          <a:prstGeom prst="rect">
            <a:avLst/>
          </a:prstGeom>
        </p:spPr>
      </p:pic>
    </p:spTree>
    <p:extLst>
      <p:ext uri="{BB962C8B-B14F-4D97-AF65-F5344CB8AC3E}">
        <p14:creationId xmlns:p14="http://schemas.microsoft.com/office/powerpoint/2010/main" val="401883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latshållare för bild 5" descr="En bild som visar person, däggdjur&#10;&#10;Automatiskt genererad beskrivning">
            <a:extLst>
              <a:ext uri="{FF2B5EF4-FFF2-40B4-BE49-F238E27FC236}">
                <a16:creationId xmlns:a16="http://schemas.microsoft.com/office/drawing/2014/main" id="{8C6FD03E-F011-104B-A6A2-EBD5DF22D96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
            <a:ext cx="12191980" cy="6745044"/>
          </a:xfrm>
          <a:prstGeom prst="rect">
            <a:avLst/>
          </a:prstGeom>
        </p:spPr>
      </p:pic>
      <p:sp>
        <p:nvSpPr>
          <p:cNvPr id="3" name="Rubrik 1">
            <a:extLst>
              <a:ext uri="{FF2B5EF4-FFF2-40B4-BE49-F238E27FC236}">
                <a16:creationId xmlns:a16="http://schemas.microsoft.com/office/drawing/2014/main" id="{8B8A1CBB-3DC1-AC40-8F71-AE3C8FEF859E}"/>
              </a:ext>
            </a:extLst>
          </p:cNvPr>
          <p:cNvSpPr txBox="1">
            <a:spLocks/>
          </p:cNvSpPr>
          <p:nvPr/>
        </p:nvSpPr>
        <p:spPr>
          <a:xfrm>
            <a:off x="6708042" y="4329553"/>
            <a:ext cx="4372334" cy="2684433"/>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en-US" sz="6000" b="1" dirty="0" err="1"/>
              <a:t>Samerna</a:t>
            </a:r>
            <a:r>
              <a:rPr lang="en-US" sz="6000" b="1" dirty="0"/>
              <a:t> </a:t>
            </a:r>
            <a:br>
              <a:rPr lang="en-US" sz="6000" b="1" dirty="0"/>
            </a:br>
            <a:r>
              <a:rPr lang="en-US" sz="3300" b="1" dirty="0" err="1"/>
              <a:t>är</a:t>
            </a:r>
            <a:r>
              <a:rPr lang="en-US" sz="3300" b="1" dirty="0"/>
              <a:t> </a:t>
            </a:r>
            <a:r>
              <a:rPr lang="en-US" sz="3300" b="1" dirty="0" err="1"/>
              <a:t>Sveriges</a:t>
            </a:r>
            <a:r>
              <a:rPr lang="en-US" sz="3300" b="1" dirty="0"/>
              <a:t> </a:t>
            </a:r>
            <a:r>
              <a:rPr lang="en-US" sz="3300" b="1" dirty="0" err="1"/>
              <a:t>ursprungsbefolkning</a:t>
            </a:r>
            <a:endParaRPr lang="en-US" sz="3300" b="1" dirty="0"/>
          </a:p>
        </p:txBody>
      </p:sp>
    </p:spTree>
    <p:extLst>
      <p:ext uri="{BB962C8B-B14F-4D97-AF65-F5344CB8AC3E}">
        <p14:creationId xmlns:p14="http://schemas.microsoft.com/office/powerpoint/2010/main" val="2750415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latshållare för bild 5" descr="En bild som visar person, folksamling&#10;&#10;Automatiskt genererad beskrivning">
            <a:extLst>
              <a:ext uri="{FF2B5EF4-FFF2-40B4-BE49-F238E27FC236}">
                <a16:creationId xmlns:a16="http://schemas.microsoft.com/office/drawing/2014/main" id="{4833E96F-1010-A54C-900E-D3BE59B3D05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0"/>
            <a:ext cx="12191980" cy="6745035"/>
          </a:xfrm>
          <a:prstGeom prst="rect">
            <a:avLst/>
          </a:prstGeom>
        </p:spPr>
      </p:pic>
      <p:sp>
        <p:nvSpPr>
          <p:cNvPr id="3" name="Rubrik 1">
            <a:extLst>
              <a:ext uri="{FF2B5EF4-FFF2-40B4-BE49-F238E27FC236}">
                <a16:creationId xmlns:a16="http://schemas.microsoft.com/office/drawing/2014/main" id="{ECE5D517-F09B-F64D-A149-1DB85C03DB27}"/>
              </a:ext>
            </a:extLst>
          </p:cNvPr>
          <p:cNvSpPr txBox="1">
            <a:spLocks/>
          </p:cNvSpPr>
          <p:nvPr/>
        </p:nvSpPr>
        <p:spPr>
          <a:xfrm>
            <a:off x="556014" y="1068446"/>
            <a:ext cx="4372334" cy="2684433"/>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en-US" sz="6000" b="1" dirty="0" err="1"/>
              <a:t>Judar</a:t>
            </a:r>
            <a:r>
              <a:rPr lang="en-US" sz="6000" b="1" dirty="0"/>
              <a:t> </a:t>
            </a:r>
            <a:br>
              <a:rPr lang="en-US" sz="6000" b="1" dirty="0"/>
            </a:br>
            <a:r>
              <a:rPr lang="en-US" sz="3300" b="1" dirty="0" err="1"/>
              <a:t>bor</a:t>
            </a:r>
            <a:r>
              <a:rPr lang="en-US" sz="3300" b="1" dirty="0"/>
              <a:t> </a:t>
            </a:r>
            <a:r>
              <a:rPr lang="en-US" sz="3300" b="1" dirty="0" err="1"/>
              <a:t>i</a:t>
            </a:r>
            <a:r>
              <a:rPr lang="en-US" sz="3300" b="1" dirty="0"/>
              <a:t> </a:t>
            </a:r>
            <a:r>
              <a:rPr lang="en-US" sz="3300" b="1" dirty="0" err="1"/>
              <a:t>hela</a:t>
            </a:r>
            <a:r>
              <a:rPr lang="en-US" sz="3300" b="1" dirty="0"/>
              <a:t> </a:t>
            </a:r>
            <a:r>
              <a:rPr lang="en-US" sz="3300" b="1" dirty="0" err="1"/>
              <a:t>världen</a:t>
            </a:r>
            <a:endParaRPr lang="en-US" sz="3300" b="1" dirty="0"/>
          </a:p>
        </p:txBody>
      </p:sp>
    </p:spTree>
    <p:extLst>
      <p:ext uri="{BB962C8B-B14F-4D97-AF65-F5344CB8AC3E}">
        <p14:creationId xmlns:p14="http://schemas.microsoft.com/office/powerpoint/2010/main" val="1046453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latshållare för bild 21">
            <a:extLst>
              <a:ext uri="{FF2B5EF4-FFF2-40B4-BE49-F238E27FC236}">
                <a16:creationId xmlns:a16="http://schemas.microsoft.com/office/drawing/2014/main" id="{F14CC41A-DD27-234E-B108-21D23E4E675B}"/>
              </a:ext>
            </a:extLst>
          </p:cNvPr>
          <p:cNvPicPr>
            <a:picLocks noChangeAspect="1"/>
          </p:cNvPicPr>
          <p:nvPr/>
        </p:nvPicPr>
        <p:blipFill rotWithShape="1">
          <a:blip r:embed="rId3">
            <a:extLst>
              <a:ext uri="{28A0092B-C50C-407E-A947-70E740481C1C}">
                <a14:useLocalDpi xmlns:a14="http://schemas.microsoft.com/office/drawing/2010/main" val="0"/>
              </a:ext>
            </a:extLst>
          </a:blip>
          <a:srcRect l="30690" t="28336" r="14703" b="26460"/>
          <a:stretch/>
        </p:blipFill>
        <p:spPr>
          <a:xfrm>
            <a:off x="20" y="0"/>
            <a:ext cx="12191980" cy="6745045"/>
          </a:xfrm>
          <a:prstGeom prst="rect">
            <a:avLst/>
          </a:prstGeom>
        </p:spPr>
      </p:pic>
      <p:sp>
        <p:nvSpPr>
          <p:cNvPr id="3" name="Rubrik 1">
            <a:extLst>
              <a:ext uri="{FF2B5EF4-FFF2-40B4-BE49-F238E27FC236}">
                <a16:creationId xmlns:a16="http://schemas.microsoft.com/office/drawing/2014/main" id="{E25BAB8D-D345-954E-A9CC-2A437A40DE43}"/>
              </a:ext>
            </a:extLst>
          </p:cNvPr>
          <p:cNvSpPr txBox="1">
            <a:spLocks/>
          </p:cNvSpPr>
          <p:nvPr/>
        </p:nvSpPr>
        <p:spPr>
          <a:xfrm>
            <a:off x="6002216" y="2273027"/>
            <a:ext cx="4372334" cy="2684433"/>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en-US" sz="6000" b="1" dirty="0">
                <a:solidFill>
                  <a:schemeClr val="bg1"/>
                </a:solidFill>
              </a:rPr>
              <a:t>Romer </a:t>
            </a:r>
            <a:br>
              <a:rPr lang="en-US" sz="6000" b="1" dirty="0">
                <a:solidFill>
                  <a:schemeClr val="bg1"/>
                </a:solidFill>
              </a:rPr>
            </a:br>
            <a:r>
              <a:rPr lang="en-US" sz="3300" b="1" dirty="0">
                <a:solidFill>
                  <a:schemeClr val="bg1"/>
                </a:solidFill>
              </a:rPr>
              <a:t>– </a:t>
            </a:r>
            <a:r>
              <a:rPr lang="en-US" sz="3300" b="1" dirty="0" err="1">
                <a:solidFill>
                  <a:schemeClr val="bg1"/>
                </a:solidFill>
              </a:rPr>
              <a:t>ett</a:t>
            </a:r>
            <a:r>
              <a:rPr lang="en-US" sz="3300" b="1" dirty="0">
                <a:solidFill>
                  <a:schemeClr val="bg1"/>
                </a:solidFill>
              </a:rPr>
              <a:t> folk </a:t>
            </a:r>
            <a:r>
              <a:rPr lang="en-US" sz="3300" b="1" dirty="0" err="1">
                <a:solidFill>
                  <a:schemeClr val="bg1"/>
                </a:solidFill>
              </a:rPr>
              <a:t>utan</a:t>
            </a:r>
            <a:r>
              <a:rPr lang="en-US" sz="3300" b="1" dirty="0">
                <a:solidFill>
                  <a:schemeClr val="bg1"/>
                </a:solidFill>
              </a:rPr>
              <a:t> </a:t>
            </a:r>
            <a:br>
              <a:rPr lang="en-US" sz="3300" b="1" dirty="0">
                <a:solidFill>
                  <a:schemeClr val="bg1"/>
                </a:solidFill>
              </a:rPr>
            </a:br>
            <a:r>
              <a:rPr lang="en-US" sz="3300" b="1" dirty="0" err="1">
                <a:solidFill>
                  <a:schemeClr val="bg1"/>
                </a:solidFill>
              </a:rPr>
              <a:t>eget</a:t>
            </a:r>
            <a:r>
              <a:rPr lang="en-US" sz="3300" b="1" dirty="0">
                <a:solidFill>
                  <a:schemeClr val="bg1"/>
                </a:solidFill>
              </a:rPr>
              <a:t> land</a:t>
            </a:r>
          </a:p>
        </p:txBody>
      </p:sp>
    </p:spTree>
    <p:extLst>
      <p:ext uri="{BB962C8B-B14F-4D97-AF65-F5344CB8AC3E}">
        <p14:creationId xmlns:p14="http://schemas.microsoft.com/office/powerpoint/2010/main" val="24392060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2" name="Platshållare för bild 5" descr="En bild som visar person, natur, utomhus&#10;&#10;Automatiskt genererad beskrivning">
            <a:extLst>
              <a:ext uri="{FF2B5EF4-FFF2-40B4-BE49-F238E27FC236}">
                <a16:creationId xmlns:a16="http://schemas.microsoft.com/office/drawing/2014/main" id="{B63F4162-1815-A742-83C8-A308B7EEA40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0"/>
            <a:ext cx="12191980" cy="6750424"/>
          </a:xfrm>
          <a:prstGeom prst="rect">
            <a:avLst/>
          </a:prstGeom>
        </p:spPr>
      </p:pic>
      <p:sp>
        <p:nvSpPr>
          <p:cNvPr id="3" name="Rubrik 1">
            <a:extLst>
              <a:ext uri="{FF2B5EF4-FFF2-40B4-BE49-F238E27FC236}">
                <a16:creationId xmlns:a16="http://schemas.microsoft.com/office/drawing/2014/main" id="{0AC6FEBC-7114-7840-8577-8B8FA96830DF}"/>
              </a:ext>
            </a:extLst>
          </p:cNvPr>
          <p:cNvSpPr txBox="1">
            <a:spLocks/>
          </p:cNvSpPr>
          <p:nvPr/>
        </p:nvSpPr>
        <p:spPr>
          <a:xfrm>
            <a:off x="637149" y="564785"/>
            <a:ext cx="5752899" cy="2524608"/>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en-US" sz="6000" b="1" dirty="0" err="1">
                <a:solidFill>
                  <a:schemeClr val="bg1"/>
                </a:solidFill>
              </a:rPr>
              <a:t>Tornedalingar</a:t>
            </a:r>
            <a:r>
              <a:rPr lang="en-US" sz="6000" b="1" dirty="0"/>
              <a:t> </a:t>
            </a:r>
            <a:br>
              <a:rPr lang="en-US" sz="6000" b="1" dirty="0"/>
            </a:br>
            <a:r>
              <a:rPr lang="en-US" sz="3300" b="1" dirty="0" err="1">
                <a:solidFill>
                  <a:schemeClr val="bg1"/>
                </a:solidFill>
              </a:rPr>
              <a:t>kommer</a:t>
            </a:r>
            <a:r>
              <a:rPr lang="en-US" sz="3300" b="1" dirty="0">
                <a:solidFill>
                  <a:schemeClr val="bg1"/>
                </a:solidFill>
              </a:rPr>
              <a:t> från </a:t>
            </a:r>
          </a:p>
          <a:p>
            <a:pPr>
              <a:lnSpc>
                <a:spcPct val="90000"/>
              </a:lnSpc>
            </a:pPr>
            <a:r>
              <a:rPr lang="en-US" sz="3300" b="1" dirty="0" err="1">
                <a:solidFill>
                  <a:schemeClr val="bg1"/>
                </a:solidFill>
              </a:rPr>
              <a:t>Tornedalen</a:t>
            </a:r>
            <a:endParaRPr lang="en-US" sz="3300" b="1" dirty="0">
              <a:solidFill>
                <a:schemeClr val="bg1"/>
              </a:solidFill>
            </a:endParaRPr>
          </a:p>
        </p:txBody>
      </p:sp>
    </p:spTree>
    <p:extLst>
      <p:ext uri="{BB962C8B-B14F-4D97-AF65-F5344CB8AC3E}">
        <p14:creationId xmlns:p14="http://schemas.microsoft.com/office/powerpoint/2010/main" val="1685532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latshållare för bild 11" descr="En bild som visar text, inomhus, utrustning, dekorerat&#10;&#10;Automatiskt genererad beskrivning">
            <a:extLst>
              <a:ext uri="{FF2B5EF4-FFF2-40B4-BE49-F238E27FC236}">
                <a16:creationId xmlns:a16="http://schemas.microsoft.com/office/drawing/2014/main" id="{0239808D-5288-274D-9B0C-572EBF5F801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2538"/>
          <a:stretch/>
        </p:blipFill>
        <p:spPr>
          <a:xfrm>
            <a:off x="20" y="0"/>
            <a:ext cx="12191980" cy="6756400"/>
          </a:xfrm>
          <a:prstGeom prst="rect">
            <a:avLst/>
          </a:prstGeom>
        </p:spPr>
      </p:pic>
      <p:sp>
        <p:nvSpPr>
          <p:cNvPr id="3" name="Rubrik 1">
            <a:extLst>
              <a:ext uri="{FF2B5EF4-FFF2-40B4-BE49-F238E27FC236}">
                <a16:creationId xmlns:a16="http://schemas.microsoft.com/office/drawing/2014/main" id="{21E2F10A-72B5-D04D-B9EE-625CB74692D8}"/>
              </a:ext>
            </a:extLst>
          </p:cNvPr>
          <p:cNvSpPr txBox="1">
            <a:spLocks/>
          </p:cNvSpPr>
          <p:nvPr/>
        </p:nvSpPr>
        <p:spPr>
          <a:xfrm>
            <a:off x="734709" y="802792"/>
            <a:ext cx="5752899" cy="2524608"/>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en-US" sz="6000" b="1" dirty="0" err="1">
                <a:solidFill>
                  <a:schemeClr val="bg1"/>
                </a:solidFill>
              </a:rPr>
              <a:t>Sverigefinnar</a:t>
            </a:r>
            <a:r>
              <a:rPr lang="en-US" sz="6000" b="1" dirty="0"/>
              <a:t> </a:t>
            </a:r>
            <a:br>
              <a:rPr lang="en-US" sz="6000" b="1" dirty="0"/>
            </a:br>
            <a:r>
              <a:rPr lang="en-US" sz="3300" b="1" dirty="0">
                <a:solidFill>
                  <a:schemeClr val="bg1"/>
                </a:solidFill>
              </a:rPr>
              <a:t>– </a:t>
            </a:r>
            <a:r>
              <a:rPr lang="en-US" sz="3300" b="1" dirty="0" err="1">
                <a:solidFill>
                  <a:schemeClr val="bg1"/>
                </a:solidFill>
              </a:rPr>
              <a:t>Sveriges</a:t>
            </a:r>
            <a:r>
              <a:rPr lang="en-US" sz="3300" b="1" dirty="0">
                <a:solidFill>
                  <a:schemeClr val="bg1"/>
                </a:solidFill>
              </a:rPr>
              <a:t> </a:t>
            </a:r>
            <a:r>
              <a:rPr lang="en-US" sz="3300" b="1" dirty="0" err="1">
                <a:solidFill>
                  <a:schemeClr val="bg1"/>
                </a:solidFill>
              </a:rPr>
              <a:t>största</a:t>
            </a:r>
            <a:r>
              <a:rPr lang="en-US" sz="3300" b="1" dirty="0">
                <a:solidFill>
                  <a:schemeClr val="bg1"/>
                </a:solidFill>
              </a:rPr>
              <a:t> </a:t>
            </a:r>
            <a:r>
              <a:rPr lang="en-US" sz="3300" b="1" dirty="0" err="1">
                <a:solidFill>
                  <a:schemeClr val="bg1"/>
                </a:solidFill>
              </a:rPr>
              <a:t>nationella</a:t>
            </a:r>
            <a:r>
              <a:rPr lang="en-US" sz="3300" b="1" dirty="0">
                <a:solidFill>
                  <a:schemeClr val="bg1"/>
                </a:solidFill>
              </a:rPr>
              <a:t> </a:t>
            </a:r>
            <a:r>
              <a:rPr lang="en-US" sz="3300" b="1" dirty="0" err="1">
                <a:solidFill>
                  <a:schemeClr val="bg1"/>
                </a:solidFill>
              </a:rPr>
              <a:t>minoritetsgrupp</a:t>
            </a:r>
            <a:endParaRPr lang="en-US" sz="3300" b="1" dirty="0">
              <a:solidFill>
                <a:schemeClr val="bg1"/>
              </a:solidFill>
            </a:endParaRPr>
          </a:p>
        </p:txBody>
      </p:sp>
    </p:spTree>
    <p:extLst>
      <p:ext uri="{BB962C8B-B14F-4D97-AF65-F5344CB8AC3E}">
        <p14:creationId xmlns:p14="http://schemas.microsoft.com/office/powerpoint/2010/main" val="4207989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1">
            <a:extLst>
              <a:ext uri="{FF2B5EF4-FFF2-40B4-BE49-F238E27FC236}">
                <a16:creationId xmlns:a16="http://schemas.microsoft.com/office/drawing/2014/main" id="{60555E36-BED5-5C4D-969A-2B168D37BC31}"/>
              </a:ext>
            </a:extLst>
          </p:cNvPr>
          <p:cNvSpPr txBox="1">
            <a:spLocks/>
          </p:cNvSpPr>
          <p:nvPr/>
        </p:nvSpPr>
        <p:spPr>
          <a:xfrm>
            <a:off x="5843693" y="1600897"/>
            <a:ext cx="3851123" cy="1233744"/>
          </a:xfrm>
          <a:prstGeom prst="rect">
            <a:avLst/>
          </a:prstGeom>
        </p:spPr>
        <p:txBody>
          <a:bodyPr vert="horz" lIns="91440" tIns="45720" rIns="91440" bIns="45720" rtlCol="0" anchor="t">
            <a:normAutofit/>
          </a:bodyPr>
          <a:lstStyle>
            <a:lvl1pPr algn="l" defTabSz="457200" rtl="0" eaLnBrk="1" latinLnBrk="0" hangingPunct="1">
              <a:spcBef>
                <a:spcPct val="0"/>
              </a:spcBef>
              <a:buNone/>
              <a:defRPr sz="24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sv-SE" sz="3300" b="1" dirty="0">
                <a:cs typeface="Calibri" panose="020F0502020204030204" pitchFamily="34" charset="0"/>
              </a:rPr>
              <a:t>Vad säger minoritetslagen?</a:t>
            </a:r>
            <a:endParaRPr lang="sv-SE" sz="3300" b="1" dirty="0"/>
          </a:p>
        </p:txBody>
      </p:sp>
      <p:sp>
        <p:nvSpPr>
          <p:cNvPr id="13" name="Platshållare för innehåll 2">
            <a:extLst>
              <a:ext uri="{FF2B5EF4-FFF2-40B4-BE49-F238E27FC236}">
                <a16:creationId xmlns:a16="http://schemas.microsoft.com/office/drawing/2014/main" id="{7BF51043-27A2-3940-BB30-76752293AAFC}"/>
              </a:ext>
            </a:extLst>
          </p:cNvPr>
          <p:cNvSpPr>
            <a:spLocks noGrp="1"/>
          </p:cNvSpPr>
          <p:nvPr>
            <p:ph type="body" sz="half" idx="2"/>
          </p:nvPr>
        </p:nvSpPr>
        <p:spPr>
          <a:xfrm>
            <a:off x="5843694" y="2967127"/>
            <a:ext cx="3851122" cy="2905586"/>
          </a:xfrm>
        </p:spPr>
        <p:txBody>
          <a:bodyPr vert="horz" lIns="91440" tIns="45720" rIns="91440" bIns="45720" rtlCol="0">
            <a:normAutofit/>
          </a:bodyPr>
          <a:lstStyle/>
          <a:p>
            <a:pPr marL="342900" indent="-342900">
              <a:buFont typeface="Arial" panose="020B0604020202020204" pitchFamily="34" charset="0"/>
              <a:buChar char="•"/>
            </a:pPr>
            <a:r>
              <a:rPr lang="en-US" sz="2000">
                <a:solidFill>
                  <a:schemeClr val="tx1"/>
                </a:solidFill>
              </a:rPr>
              <a:t>Språk</a:t>
            </a:r>
          </a:p>
          <a:p>
            <a:pPr marL="342900" indent="-342900">
              <a:buFont typeface="Arial" panose="020B0604020202020204" pitchFamily="34" charset="0"/>
              <a:buChar char="•"/>
            </a:pPr>
            <a:r>
              <a:rPr lang="en-US" sz="2000">
                <a:solidFill>
                  <a:schemeClr val="tx1"/>
                </a:solidFill>
              </a:rPr>
              <a:t>Kultur</a:t>
            </a:r>
          </a:p>
          <a:p>
            <a:pPr marL="342900" indent="-342900">
              <a:buFont typeface="Arial" panose="020B0604020202020204" pitchFamily="34" charset="0"/>
              <a:buChar char="•"/>
            </a:pPr>
            <a:r>
              <a:rPr lang="en-US" sz="2000">
                <a:solidFill>
                  <a:schemeClr val="tx1"/>
                </a:solidFill>
              </a:rPr>
              <a:t>Information</a:t>
            </a:r>
          </a:p>
          <a:p>
            <a:pPr marL="342900" indent="-342900">
              <a:buFont typeface="Arial" panose="020B0604020202020204" pitchFamily="34" charset="0"/>
              <a:buChar char="•"/>
            </a:pPr>
            <a:r>
              <a:rPr lang="en-US" sz="2000">
                <a:solidFill>
                  <a:schemeClr val="tx1"/>
                </a:solidFill>
              </a:rPr>
              <a:t>Delaktighet</a:t>
            </a:r>
          </a:p>
          <a:p>
            <a:endParaRPr lang="en-US" sz="2000">
              <a:solidFill>
                <a:schemeClr val="tx1"/>
              </a:solidFill>
            </a:endParaRPr>
          </a:p>
          <a:p>
            <a:pPr>
              <a:buFont typeface="Wingdings 3" charset="2"/>
              <a:buChar char=""/>
            </a:pPr>
            <a:endParaRPr lang="en-US" sz="1800" b="1">
              <a:solidFill>
                <a:schemeClr val="tx1"/>
              </a:solidFill>
            </a:endParaRPr>
          </a:p>
          <a:p>
            <a:pPr>
              <a:buFont typeface="Wingdings 3" charset="2"/>
              <a:buChar char=""/>
            </a:pPr>
            <a:endParaRPr lang="en-US" dirty="0">
              <a:solidFill>
                <a:schemeClr val="tx1"/>
              </a:solidFill>
            </a:endParaRPr>
          </a:p>
        </p:txBody>
      </p:sp>
      <p:pic>
        <p:nvPicPr>
          <p:cNvPr id="31" name="Platshållare för bild 7" descr="En bild som visar inomhus, person&#10;&#10;Automatiskt genererad beskrivning">
            <a:extLst>
              <a:ext uri="{FF2B5EF4-FFF2-40B4-BE49-F238E27FC236}">
                <a16:creationId xmlns:a16="http://schemas.microsoft.com/office/drawing/2014/main" id="{F52405E7-59C2-E246-933A-8D29239AEB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19882" y="412827"/>
            <a:ext cx="4682470" cy="5974712"/>
          </a:xfrm>
          <a:prstGeom prst="rect">
            <a:avLst/>
          </a:prstGeom>
        </p:spPr>
      </p:pic>
    </p:spTree>
    <p:extLst>
      <p:ext uri="{BB962C8B-B14F-4D97-AF65-F5344CB8AC3E}">
        <p14:creationId xmlns:p14="http://schemas.microsoft.com/office/powerpoint/2010/main" val="825082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latshållare för bild 9" descr="En bild som visar person, inomhus, barn, kök&#10;&#10;Automatiskt genererad beskrivning">
            <a:extLst>
              <a:ext uri="{FF2B5EF4-FFF2-40B4-BE49-F238E27FC236}">
                <a16:creationId xmlns:a16="http://schemas.microsoft.com/office/drawing/2014/main" id="{30FD2E69-F61A-9C4B-8852-184A608A098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19881" y="412827"/>
            <a:ext cx="4839338" cy="5974712"/>
          </a:xfrm>
          <a:prstGeom prst="rect">
            <a:avLst/>
          </a:prstGeom>
        </p:spPr>
      </p:pic>
      <p:sp>
        <p:nvSpPr>
          <p:cNvPr id="6" name="Rubrik 1">
            <a:extLst>
              <a:ext uri="{FF2B5EF4-FFF2-40B4-BE49-F238E27FC236}">
                <a16:creationId xmlns:a16="http://schemas.microsoft.com/office/drawing/2014/main" id="{60555E36-BED5-5C4D-969A-2B168D37BC31}"/>
              </a:ext>
            </a:extLst>
          </p:cNvPr>
          <p:cNvSpPr txBox="1">
            <a:spLocks/>
          </p:cNvSpPr>
          <p:nvPr/>
        </p:nvSpPr>
        <p:spPr>
          <a:xfrm>
            <a:off x="5843693" y="1600897"/>
            <a:ext cx="3851123" cy="1233744"/>
          </a:xfrm>
          <a:prstGeom prst="rect">
            <a:avLst/>
          </a:prstGeom>
        </p:spPr>
        <p:txBody>
          <a:bodyPr vert="horz" lIns="91440" tIns="45720" rIns="91440" bIns="45720" rtlCol="0" anchor="t">
            <a:normAutofit/>
          </a:bodyPr>
          <a:lstStyle>
            <a:lvl1pPr algn="l" defTabSz="457200" rtl="0" eaLnBrk="1" latinLnBrk="0" hangingPunct="1">
              <a:spcBef>
                <a:spcPct val="0"/>
              </a:spcBef>
              <a:buNone/>
              <a:defRPr sz="24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sv-SE" sz="3300" b="1" dirty="0">
                <a:cs typeface="Calibri" panose="020F0502020204030204" pitchFamily="34" charset="0"/>
              </a:rPr>
              <a:t>Tyck till!</a:t>
            </a:r>
            <a:endParaRPr lang="sv-SE" sz="3300" b="1" dirty="0"/>
          </a:p>
        </p:txBody>
      </p:sp>
      <p:sp>
        <p:nvSpPr>
          <p:cNvPr id="13" name="Platshållare för innehåll 2">
            <a:extLst>
              <a:ext uri="{FF2B5EF4-FFF2-40B4-BE49-F238E27FC236}">
                <a16:creationId xmlns:a16="http://schemas.microsoft.com/office/drawing/2014/main" id="{7BF51043-27A2-3940-BB30-76752293AAFC}"/>
              </a:ext>
            </a:extLst>
          </p:cNvPr>
          <p:cNvSpPr>
            <a:spLocks noGrp="1"/>
          </p:cNvSpPr>
          <p:nvPr>
            <p:ph type="body" sz="half" idx="2"/>
          </p:nvPr>
        </p:nvSpPr>
        <p:spPr>
          <a:xfrm>
            <a:off x="5843694" y="2351517"/>
            <a:ext cx="3851122" cy="2905586"/>
          </a:xfrm>
        </p:spPr>
        <p:txBody>
          <a:bodyPr vert="horz" lIns="91440" tIns="45720" rIns="91440" bIns="45720" rtlCol="0">
            <a:normAutofit/>
          </a:bodyPr>
          <a:lstStyle/>
          <a:p>
            <a:r>
              <a:rPr lang="en-US" sz="2000" dirty="0" err="1">
                <a:solidFill>
                  <a:schemeClr val="tx1"/>
                </a:solidFill>
              </a:rPr>
              <a:t>Nationella</a:t>
            </a:r>
            <a:r>
              <a:rPr lang="en-US" sz="2000" dirty="0">
                <a:solidFill>
                  <a:schemeClr val="tx1"/>
                </a:solidFill>
              </a:rPr>
              <a:t> </a:t>
            </a:r>
            <a:r>
              <a:rPr lang="en-US" sz="2000" dirty="0" err="1">
                <a:solidFill>
                  <a:schemeClr val="tx1"/>
                </a:solidFill>
              </a:rPr>
              <a:t>minoriteter</a:t>
            </a:r>
            <a:r>
              <a:rPr lang="en-US" sz="2000" dirty="0">
                <a:solidFill>
                  <a:schemeClr val="tx1"/>
                </a:solidFill>
              </a:rPr>
              <a:t> ska </a:t>
            </a:r>
            <a:r>
              <a:rPr lang="en-US" sz="2000" dirty="0" err="1">
                <a:solidFill>
                  <a:schemeClr val="tx1"/>
                </a:solidFill>
              </a:rPr>
              <a:t>få</a:t>
            </a:r>
            <a:r>
              <a:rPr lang="en-US" sz="2000" dirty="0">
                <a:solidFill>
                  <a:schemeClr val="tx1"/>
                </a:solidFill>
              </a:rPr>
              <a:t> </a:t>
            </a:r>
            <a:r>
              <a:rPr lang="en-US" sz="2000" dirty="0" err="1">
                <a:solidFill>
                  <a:schemeClr val="tx1"/>
                </a:solidFill>
              </a:rPr>
              <a:t>vara</a:t>
            </a:r>
            <a:r>
              <a:rPr lang="en-US" sz="2000" dirty="0">
                <a:solidFill>
                  <a:schemeClr val="tx1"/>
                </a:solidFill>
              </a:rPr>
              <a:t> med </a:t>
            </a:r>
            <a:r>
              <a:rPr lang="en-US" sz="2000" dirty="0" err="1">
                <a:solidFill>
                  <a:schemeClr val="tx1"/>
                </a:solidFill>
              </a:rPr>
              <a:t>och</a:t>
            </a:r>
            <a:r>
              <a:rPr lang="en-US" sz="2000" dirty="0">
                <a:solidFill>
                  <a:schemeClr val="tx1"/>
                </a:solidFill>
              </a:rPr>
              <a:t> </a:t>
            </a:r>
            <a:r>
              <a:rPr lang="en-US" sz="2000" dirty="0" err="1">
                <a:solidFill>
                  <a:schemeClr val="tx1"/>
                </a:solidFill>
              </a:rPr>
              <a:t>bestämma</a:t>
            </a:r>
            <a:endParaRPr lang="en-US" sz="2000" dirty="0">
              <a:solidFill>
                <a:schemeClr val="tx1"/>
              </a:solidFill>
            </a:endParaRPr>
          </a:p>
        </p:txBody>
      </p:sp>
    </p:spTree>
    <p:extLst>
      <p:ext uri="{BB962C8B-B14F-4D97-AF65-F5344CB8AC3E}">
        <p14:creationId xmlns:p14="http://schemas.microsoft.com/office/powerpoint/2010/main" val="2629397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1">
            <a:extLst>
              <a:ext uri="{FF2B5EF4-FFF2-40B4-BE49-F238E27FC236}">
                <a16:creationId xmlns:a16="http://schemas.microsoft.com/office/drawing/2014/main" id="{60555E36-BED5-5C4D-969A-2B168D37BC31}"/>
              </a:ext>
            </a:extLst>
          </p:cNvPr>
          <p:cNvSpPr txBox="1">
            <a:spLocks/>
          </p:cNvSpPr>
          <p:nvPr/>
        </p:nvSpPr>
        <p:spPr>
          <a:xfrm>
            <a:off x="5843693" y="2332416"/>
            <a:ext cx="3931243" cy="1828103"/>
          </a:xfrm>
          <a:prstGeom prst="rect">
            <a:avLst/>
          </a:prstGeom>
        </p:spPr>
        <p:txBody>
          <a:bodyPr vert="horz" lIns="91440" tIns="45720" rIns="91440" bIns="45720" rtlCol="0" anchor="t">
            <a:normAutofit/>
          </a:bodyPr>
          <a:lstStyle>
            <a:lvl1pPr algn="l" defTabSz="457200" rtl="0" eaLnBrk="1" latinLnBrk="0" hangingPunct="1">
              <a:spcBef>
                <a:spcPct val="0"/>
              </a:spcBef>
              <a:buNone/>
              <a:defRPr sz="2400" b="0" i="0" kern="1200">
                <a:solidFill>
                  <a:schemeClr val="tx1"/>
                </a:solidFill>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sv-SE" sz="3300" b="1" dirty="0">
                <a:cs typeface="Calibri" panose="020F0502020204030204" pitchFamily="34" charset="0"/>
              </a:rPr>
              <a:t>Förskola på </a:t>
            </a:r>
            <a:r>
              <a:rPr lang="sv-SE" sz="3300" b="1" dirty="0">
                <a:solidFill>
                  <a:srgbClr val="00628B"/>
                </a:solidFill>
                <a:cs typeface="Calibri" panose="020F0502020204030204" pitchFamily="34" charset="0"/>
              </a:rPr>
              <a:t>finska, </a:t>
            </a:r>
            <a:r>
              <a:rPr lang="sv-SE" sz="3300" b="1" dirty="0">
                <a:solidFill>
                  <a:srgbClr val="C00000"/>
                </a:solidFill>
                <a:cs typeface="Calibri" panose="020F0502020204030204" pitchFamily="34" charset="0"/>
              </a:rPr>
              <a:t>samiska</a:t>
            </a:r>
            <a:r>
              <a:rPr lang="sv-SE" sz="3300" b="1" dirty="0">
                <a:cs typeface="Calibri" panose="020F0502020204030204" pitchFamily="34" charset="0"/>
              </a:rPr>
              <a:t> och </a:t>
            </a:r>
            <a:r>
              <a:rPr lang="sv-SE" sz="3300" b="1" dirty="0">
                <a:solidFill>
                  <a:srgbClr val="FAD047"/>
                </a:solidFill>
                <a:cs typeface="Calibri" panose="020F0502020204030204" pitchFamily="34" charset="0"/>
              </a:rPr>
              <a:t>meänkieli</a:t>
            </a:r>
            <a:endParaRPr lang="sv-SE" sz="3300" b="1" dirty="0">
              <a:solidFill>
                <a:srgbClr val="FAD047"/>
              </a:solidFill>
            </a:endParaRPr>
          </a:p>
        </p:txBody>
      </p:sp>
      <p:pic>
        <p:nvPicPr>
          <p:cNvPr id="3" name="Bildobjekt 2">
            <a:extLst>
              <a:ext uri="{FF2B5EF4-FFF2-40B4-BE49-F238E27FC236}">
                <a16:creationId xmlns:a16="http://schemas.microsoft.com/office/drawing/2014/main" id="{CA24A54A-17BB-3D4A-B961-32218FF420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231" y="394410"/>
            <a:ext cx="4029248" cy="5704113"/>
          </a:xfrm>
          <a:prstGeom prst="rect">
            <a:avLst/>
          </a:prstGeom>
        </p:spPr>
      </p:pic>
    </p:spTree>
    <p:extLst>
      <p:ext uri="{BB962C8B-B14F-4D97-AF65-F5344CB8AC3E}">
        <p14:creationId xmlns:p14="http://schemas.microsoft.com/office/powerpoint/2010/main" val="8064389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dobjekt 5">
            <a:extLst>
              <a:ext uri="{FF2B5EF4-FFF2-40B4-BE49-F238E27FC236}">
                <a16:creationId xmlns:a16="http://schemas.microsoft.com/office/drawing/2014/main" id="{9B9AD40E-5201-784B-88A8-32BA67729828}"/>
              </a:ext>
            </a:extLst>
          </p:cNvPr>
          <p:cNvPicPr>
            <a:picLocks noChangeAspect="1"/>
          </p:cNvPicPr>
          <p:nvPr/>
        </p:nvPicPr>
        <p:blipFill rotWithShape="1">
          <a:blip r:embed="rId3">
            <a:alphaModFix/>
            <a:extLst>
              <a:ext uri="{28A0092B-C50C-407E-A947-70E740481C1C}">
                <a14:useLocalDpi xmlns:a14="http://schemas.microsoft.com/office/drawing/2010/main" val="0"/>
              </a:ext>
            </a:extLst>
          </a:blip>
          <a:srcRect l="21145" t="22763" r="14926" b="7791"/>
          <a:stretch/>
        </p:blipFill>
        <p:spPr>
          <a:xfrm>
            <a:off x="0" y="1"/>
            <a:ext cx="12178554" cy="6769100"/>
          </a:xfrm>
          <a:prstGeom prst="rect">
            <a:avLst/>
          </a:prstGeom>
        </p:spPr>
      </p:pic>
    </p:spTree>
    <p:extLst>
      <p:ext uri="{BB962C8B-B14F-4D97-AF65-F5344CB8AC3E}">
        <p14:creationId xmlns:p14="http://schemas.microsoft.com/office/powerpoint/2010/main" val="2891022170"/>
      </p:ext>
    </p:extLst>
  </p:cSld>
  <p:clrMapOvr>
    <a:masterClrMapping/>
  </p:clrMapOvr>
</p:sld>
</file>

<file path=ppt/theme/theme1.xml><?xml version="1.0" encoding="utf-8"?>
<a:theme xmlns:a="http://schemas.openxmlformats.org/drawingml/2006/main" name="Fasett">
  <a:themeElements>
    <a:clrScheme name="Sametinget">
      <a:dk1>
        <a:srgbClr val="000000"/>
      </a:dk1>
      <a:lt1>
        <a:srgbClr val="FFFFFF"/>
      </a:lt1>
      <a:dk2>
        <a:srgbClr val="545454"/>
      </a:dk2>
      <a:lt2>
        <a:srgbClr val="E2D2BE"/>
      </a:lt2>
      <a:accent1>
        <a:srgbClr val="49717E"/>
      </a:accent1>
      <a:accent2>
        <a:srgbClr val="DBE9E9"/>
      </a:accent2>
      <a:accent3>
        <a:srgbClr val="112C38"/>
      </a:accent3>
      <a:accent4>
        <a:srgbClr val="D3BB3C"/>
      </a:accent4>
      <a:accent5>
        <a:srgbClr val="116C47"/>
      </a:accent5>
      <a:accent6>
        <a:srgbClr val="C6414F"/>
      </a:accent6>
      <a:hlink>
        <a:srgbClr val="1D598D"/>
      </a:hlink>
      <a:folHlink>
        <a:srgbClr val="116C47"/>
      </a:folHlink>
    </a:clrScheme>
    <a:fontScheme name="Faset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{7986196A-6912-9541-B8A8-FB79929AF407}tf10001060</Template>
  <TotalTime>10729</TotalTime>
  <Words>1373</Words>
  <Application>Microsoft Office PowerPoint</Application>
  <PresentationFormat>Bredbild</PresentationFormat>
  <Paragraphs>133</Paragraphs>
  <Slides>16</Slides>
  <Notes>16</Notes>
  <HiddenSlides>0</HiddenSlides>
  <MMClips>0</MMClips>
  <ScaleCrop>false</ScaleCrop>
  <HeadingPairs>
    <vt:vector size="6" baseType="variant">
      <vt:variant>
        <vt:lpstr>Använt teckensnitt</vt:lpstr>
      </vt:variant>
      <vt:variant>
        <vt:i4>8</vt:i4>
      </vt:variant>
      <vt:variant>
        <vt:lpstr>Tema</vt:lpstr>
      </vt:variant>
      <vt:variant>
        <vt:i4>1</vt:i4>
      </vt:variant>
      <vt:variant>
        <vt:lpstr>Bildrubriker</vt:lpstr>
      </vt:variant>
      <vt:variant>
        <vt:i4>16</vt:i4>
      </vt:variant>
    </vt:vector>
  </HeadingPairs>
  <TitlesOfParts>
    <vt:vector size="25" baseType="lpstr">
      <vt:lpstr>Arial</vt:lpstr>
      <vt:lpstr>Calibri</vt:lpstr>
      <vt:lpstr>Calibri Light</vt:lpstr>
      <vt:lpstr>Century Gothic</vt:lpstr>
      <vt:lpstr>Helvetica Neue</vt:lpstr>
      <vt:lpstr>Open Sans</vt:lpstr>
      <vt:lpstr>Trebuchet MS</vt:lpstr>
      <vt:lpstr>Wingdings 3</vt:lpstr>
      <vt:lpstr>Fasett</vt:lpstr>
      <vt:lpstr>Vilka är Sveriges nationella minoriteter?</vt:lpstr>
      <vt:lpstr>PowerPoint-presentation</vt:lpstr>
      <vt:lpstr>PowerPoint-presentation</vt:lpstr>
      <vt:lpstr>PowerPoint-presentation</vt:lpstr>
      <vt:lpstr>Vem tillhör en nationell minoritet?</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PowerPoint-presentation</dc:title>
  <dc:creator>Karin Skoglund</dc:creator>
  <cp:lastModifiedBy>Karin Skoglund</cp:lastModifiedBy>
  <cp:revision>84</cp:revision>
  <dcterms:created xsi:type="dcterms:W3CDTF">2021-11-29T15:22:32Z</dcterms:created>
  <dcterms:modified xsi:type="dcterms:W3CDTF">2024-02-22T09:36:53Z</dcterms:modified>
</cp:coreProperties>
</file>